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62" r:id="rId3"/>
    <p:sldId id="290" r:id="rId4"/>
    <p:sldId id="294" r:id="rId5"/>
    <p:sldId id="267" r:id="rId6"/>
    <p:sldId id="295" r:id="rId7"/>
    <p:sldId id="293" r:id="rId8"/>
    <p:sldId id="312" r:id="rId9"/>
    <p:sldId id="302" r:id="rId10"/>
    <p:sldId id="313" r:id="rId11"/>
    <p:sldId id="301" r:id="rId12"/>
    <p:sldId id="309" r:id="rId13"/>
    <p:sldId id="314" r:id="rId14"/>
  </p:sldIdLst>
  <p:sldSz cx="9144000" cy="5143500" type="screen16x9"/>
  <p:notesSz cx="7023100" cy="93091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" userDrawn="1">
          <p15:clr>
            <a:srgbClr val="A4A3A4"/>
          </p15:clr>
        </p15:guide>
        <p15:guide id="3" pos="1901" userDrawn="1">
          <p15:clr>
            <a:srgbClr val="A4A3A4"/>
          </p15:clr>
        </p15:guide>
        <p15:guide id="4" pos="2074" userDrawn="1">
          <p15:clr>
            <a:srgbClr val="A4A3A4"/>
          </p15:clr>
        </p15:guide>
        <p15:guide id="5" pos="2794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pos="2966" userDrawn="1">
          <p15:clr>
            <a:srgbClr val="A4A3A4"/>
          </p15:clr>
        </p15:guide>
        <p15:guide id="8" pos="3686" userDrawn="1">
          <p15:clr>
            <a:srgbClr val="A4A3A4"/>
          </p15:clr>
        </p15:guide>
        <p15:guide id="9" pos="3859" userDrawn="1">
          <p15:clr>
            <a:srgbClr val="A4A3A4"/>
          </p15:clr>
        </p15:guide>
        <p15:guide id="10" pos="4666" userDrawn="1">
          <p15:clr>
            <a:srgbClr val="A4A3A4"/>
          </p15:clr>
        </p15:guide>
        <p15:guide id="11" pos="5472" userDrawn="1">
          <p15:clr>
            <a:srgbClr val="A4A3A4"/>
          </p15:clr>
        </p15:guide>
        <p15:guide id="12" orient="horz" pos="836" userDrawn="1">
          <p15:clr>
            <a:srgbClr val="A4A3A4"/>
          </p15:clr>
        </p15:guide>
        <p15:guide id="13" orient="horz" pos="2994" userDrawn="1">
          <p15:clr>
            <a:srgbClr val="A4A3A4"/>
          </p15:clr>
        </p15:guide>
        <p15:guide id="14" orient="horz" pos="2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9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04D9E05-81B4-476A-963E-19F936495524}">
  <a:tblStyle styleId="{804D9E05-81B4-476A-963E-19F936495524}" styleName="PW Table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6350">
              <a:solidFill>
                <a:schemeClr val="dk1"/>
              </a:solidFill>
            </a:ln>
          </a:top>
          <a:bottom>
            <a:ln w="6350">
              <a:solidFill>
                <a:schemeClr val="dk1"/>
              </a:solidFill>
            </a:ln>
          </a:bottom>
          <a:insideH>
            <a:ln w="6350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firstCol>
      <a:tcTxStyle b="on">
        <a:fontRef idx="minor"/>
        <a:schemeClr val="dk1"/>
      </a:tcTxStyle>
      <a:tcStyle>
        <a:tcBdr/>
      </a:tcStyle>
    </a:firstCol>
    <a:lastRow>
      <a:tcTxStyle b="on">
        <a:fontRef idx="minor"/>
        <a:schemeClr val="dk1"/>
      </a:tcTxStyle>
      <a:tcStyle>
        <a:tcBdr>
          <a:top>
            <a:ln w="19050">
              <a:solidFill>
                <a:schemeClr val="dk1"/>
              </a:solidFill>
            </a:ln>
          </a:top>
          <a:bottom>
            <a:ln>
              <a:noFill/>
            </a:ln>
          </a:bottom>
        </a:tcBdr>
      </a:tcStyle>
    </a:lastRow>
    <a:firstRow>
      <a:tcTxStyle b="on">
        <a:fontRef idx="minor"/>
        <a:schemeClr val="dk1"/>
      </a:tcTxStyle>
      <a:tcStyle>
        <a:tcBdr>
          <a:top>
            <a:ln>
              <a:noFill/>
            </a:ln>
          </a:top>
          <a:bottom>
            <a:ln w="19050">
              <a:solidFill>
                <a:schemeClr val="dk1"/>
              </a:solidFill>
            </a:ln>
          </a:bottom>
        </a:tcBdr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823" autoAdjust="0"/>
    <p:restoredTop sz="92515" autoAdjust="0"/>
  </p:normalViewPr>
  <p:slideViewPr>
    <p:cSldViewPr snapToGrid="0" showGuides="1">
      <p:cViewPr varScale="1">
        <p:scale>
          <a:sx n="88" d="100"/>
          <a:sy n="88" d="100"/>
        </p:scale>
        <p:origin x="90" y="870"/>
      </p:cViewPr>
      <p:guideLst>
        <p:guide pos="288"/>
        <p:guide pos="1901"/>
        <p:guide pos="2074"/>
        <p:guide pos="2794"/>
        <p:guide pos="2880"/>
        <p:guide pos="2966"/>
        <p:guide pos="3686"/>
        <p:guide pos="3859"/>
        <p:guide pos="4666"/>
        <p:guide pos="5472"/>
        <p:guide orient="horz" pos="836"/>
        <p:guide orient="horz" pos="2994"/>
        <p:guide orient="horz" pos="22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810" y="90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750821-75C1-1940-AD64-CC1DCD95002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16049-9BC8-064A-9F61-B39A8EF6E7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CBAB957-6371-5A4A-BB34-BB1C8399199A}" type="datetimeFigureOut">
              <a:rPr lang="en-US" sz="1100">
                <a:cs typeface="Arial" panose="020B0604020202020204" pitchFamily="34" charset="0"/>
              </a:rPr>
              <a:t>4/16/2019</a:t>
            </a:fld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CBCFD2-2AE2-A84A-964A-9EA6ADD2A6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sz="1100"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3CE372-D866-DB4D-B5D1-AA8C61296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678D835-2505-6A4C-A3EF-FB89DA41943B}" type="slidenum">
              <a:rPr lang="en-US" sz="1100">
                <a:cs typeface="Arial" panose="020B0604020202020204" pitchFamily="34" charset="0"/>
              </a:rPr>
              <a:t>‹#›</a:t>
            </a:fld>
            <a:endParaRPr lang="en-US" sz="110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709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983F1DEF-8023-F044-9893-0F7B02A212A9}" type="datetimeFigureOut">
              <a:rPr lang="tr-TR" smtClean="0"/>
              <a:pPr/>
              <a:t>4/16/2019</a:t>
            </a:fld>
            <a:endParaRPr lang="tr-T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4192974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tr-TR"/>
              <a:t>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  <a:p>
            <a:pPr lvl="5"/>
            <a:r>
              <a:rPr lang="tr-TR"/>
              <a:t>Sixth level</a:t>
            </a:r>
          </a:p>
          <a:p>
            <a:pPr lvl="6"/>
            <a:r>
              <a:rPr lang="tr-TR"/>
              <a:t>Seventh level</a:t>
            </a:r>
          </a:p>
          <a:p>
            <a:pPr lvl="7"/>
            <a:r>
              <a:rPr lang="tr-TR"/>
              <a:t>Eighth level</a:t>
            </a:r>
          </a:p>
          <a:p>
            <a:pPr lvl="8"/>
            <a:r>
              <a:rPr lang="tr-TR"/>
              <a:t>Ninth level</a:t>
            </a:r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100">
                <a:latin typeface="+mn-lt"/>
                <a:cs typeface="Arial" panose="020B0604020202020204" pitchFamily="34" charset="0"/>
              </a:defRPr>
            </a:lvl1pPr>
          </a:lstStyle>
          <a:p>
            <a:fld id="{17FAF283-7579-064E-9877-064305519C68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4547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15268" y="4480004"/>
            <a:ext cx="6565656" cy="4192974"/>
          </a:xfrm>
        </p:spPr>
        <p:txBody>
          <a:bodyPr/>
          <a:lstStyle/>
          <a:p>
            <a:pPr defTabSz="933237">
              <a:defRPr/>
            </a:pPr>
            <a:r>
              <a:rPr lang="tr-TR" b="1"/>
              <a:t>NOTLAR</a:t>
            </a:r>
          </a:p>
          <a:p>
            <a:pPr defTabSz="933237">
              <a:defRPr/>
            </a:pPr>
            <a:endParaRPr lang="tr-TR" b="1"/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Temelimiz, şirket olarak Kim Olduğumuzu belirlemek amacıyla ortak bir anlayış oluşturmak için geliştirilmiştir.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Hepimizin aynı amacı, vizyonu, misyonu, değerleri ve davranışları benimsemesini sağlar.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Birinci sınıf müşteri deneyimi yaratın.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Kimliğimizi ve çalışma yöntemlerimizi güçlendirin.</a:t>
            </a:r>
          </a:p>
          <a:p>
            <a:pPr marL="171450" indent="-171450" defTabSz="933237"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569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pPr defTabSz="466618">
              <a:defRPr/>
            </a:pPr>
            <a:r>
              <a:rPr lang="tr-TR" b="1"/>
              <a:t>NOTLAR</a:t>
            </a:r>
          </a:p>
          <a:p>
            <a:pPr defTabSz="466618">
              <a:defRPr/>
            </a:pPr>
            <a:endParaRPr lang="tr-TR" i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Cesaretlendirmek: Birbirinizi geliştirin.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Etkin kılmak: Engelleri yıkın.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Yetkilendirmek: Yasal mı diye sorun. Müşterim için iyi mi? Bunun sorumluluğunu üstlenmeye hazır mıyım?</a:t>
            </a:r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tr-TR"/>
          </a:p>
          <a:p>
            <a:pPr defTabSz="466618">
              <a:defRPr/>
            </a:pPr>
            <a:endParaRPr lang="tr-TR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0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r>
              <a:rPr lang="tr-TR" b="1"/>
              <a:t>NOTLAR </a:t>
            </a:r>
          </a:p>
          <a:p>
            <a:endParaRPr lang="tr-TR" b="1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Bu aktivite çalışanların yeni Davranışları ve bunları nasıl hayata geçireceklerini daha iyi anlamalarına yardımcı olur.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Bu aktivite için önerilen talimatları aşağıda bulabilirsiniz ama bunları grubunuzun büyüklüğüne göre düzenlemekten çekinmeyin.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Çalışanları 2-3 kişilik gruplara ayırın. Daha küçük bir grubunuz varsa her çalışana davranış(lar) atayın.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Her gruba bir Davranış atayın ve her gruptan bu Davranışı şu anda nasıl sergilediklerini veya gelecekte nasıl sergileyeceklerini gösteren belirli örnekler düşünmeleri için 2-3 dakika ayırmalarını isteyin.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Tamamladıklarında yeniden bir araya gelin ve her gruptan örneklerini paylaşmalarını isteyin.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677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r>
              <a:rPr lang="tr-TR" b="1"/>
              <a:t>NOTLAR </a:t>
            </a:r>
          </a:p>
          <a:p>
            <a:endParaRPr lang="tr-TR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Temelimiz, Pratt &amp; Whitney olarak çalışanlarımız, müşterilerimiz ve ortaklarımız için Ötesine Geçme Amacımızı gerçekleştirmemizi sağlayacak.</a:t>
            </a:r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tr-TR"/>
          </a:p>
          <a:p>
            <a:pPr defTabSz="466618">
              <a:defRPr/>
            </a:pPr>
            <a:endParaRPr lang="tr-T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227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343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endParaRPr lang="tr-TR"/>
          </a:p>
          <a:p>
            <a:pPr defTabSz="933237">
              <a:defRPr/>
            </a:pPr>
            <a:r>
              <a:rPr lang="tr-TR" b="1"/>
              <a:t>NOTLAR</a:t>
            </a:r>
          </a:p>
          <a:p>
            <a:pPr defTabSz="933237">
              <a:defRPr/>
            </a:pPr>
            <a:endParaRPr lang="tr-TR" b="1"/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Temelimiz, Pratt &amp; Whitney'nin kültürel dönüşümünün bir parçası.</a:t>
            </a:r>
          </a:p>
          <a:p>
            <a:pPr marL="171450" indent="-171450" defTabSz="933237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Slayt 11'de yeni davranışları gündelik olarak kullanmanıza yardımcı olacak bir grup aktivitesi var.</a:t>
            </a:r>
          </a:p>
          <a:p>
            <a:pPr marL="171450" indent="-171450" defTabSz="933237">
              <a:buFont typeface="Arial" panose="020B0604020202020204" pitchFamily="34" charset="0"/>
              <a:buChar char="•"/>
              <a:defRPr/>
            </a:pP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484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310" y="4480004"/>
            <a:ext cx="5618480" cy="4192974"/>
          </a:xfrm>
        </p:spPr>
        <p:txBody>
          <a:bodyPr/>
          <a:lstStyle/>
          <a:p>
            <a:endParaRPr lang="tr-TR"/>
          </a:p>
          <a:p>
            <a:pPr defTabSz="466618">
              <a:defRPr/>
            </a:pPr>
            <a:r>
              <a:rPr lang="tr-TR" b="1"/>
              <a:t>NOTLAR</a:t>
            </a:r>
          </a:p>
          <a:p>
            <a:pPr defTabSz="466618">
              <a:defRPr/>
            </a:pPr>
            <a:endParaRPr lang="tr-TR" b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Şirketimiz Kimliğimizi belirlemekte zorluklar yaşadı.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Her çalışanımıza amaç hissi veren ve işlerinden tatmin olmalarını sağlayan bir kültür yaratmak istiyoruz.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Her çalışanın şirketin amacını ve bu amacın hayata geçirilmesinde oynadıkları rolü anladığından emin olun.</a:t>
            </a:r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tr-TR"/>
          </a:p>
          <a:p>
            <a:endParaRPr lang="tr-T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15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  <a:p>
            <a:pPr defTabSz="466618">
              <a:defRPr/>
            </a:pPr>
            <a:r>
              <a:rPr lang="tr-TR" b="1"/>
              <a:t>NOTLAR</a:t>
            </a:r>
          </a:p>
          <a:p>
            <a:pPr defTabSz="466618">
              <a:defRPr/>
            </a:pPr>
            <a:endParaRPr lang="tr-TR" b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Başarı Sütunları = Değerlerimiz.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Amacımız, Vizyonumuz, Misyonumuz ve Davranışlarımızla bütünleşen Değerlerimiz = Temelimiz.</a:t>
            </a:r>
          </a:p>
          <a:p>
            <a:endParaRPr lang="tr-T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029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="1"/>
              <a:t>NOTLAR</a:t>
            </a:r>
          </a:p>
          <a:p>
            <a:pPr defTabSz="466618">
              <a:defRPr/>
            </a:pPr>
            <a:endParaRPr lang="tr-TR" b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Temelimize yeni bir değer eklendi: Güvenlikle Başlamak.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Hiçbir şey çalışanlarımızın ve ürünlerimizin güvenliğinden daha önemli değildir.</a:t>
            </a:r>
          </a:p>
          <a:p>
            <a:pPr defTabSz="466618">
              <a:defRPr/>
            </a:pPr>
            <a:endParaRPr lang="tr-TR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542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tr-TR" b="1"/>
              <a:t>NOTLAR</a:t>
            </a:r>
          </a:p>
          <a:p>
            <a:endParaRPr lang="tr-TR" i="1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Bir şirketin amacı, var oluş nedenidir.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Vizyon, şirket olarak ulaşmak istediğimiz yerdir.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/>
              <a:t>Misyon beyanı, amacımıza ulaşmak için yaptıklarımızı açıklar.</a:t>
            </a:r>
          </a:p>
          <a:p>
            <a:pPr>
              <a:lnSpc>
                <a:spcPct val="150000"/>
              </a:lnSpc>
            </a:pPr>
            <a:endParaRPr lang="tr-TR" i="1"/>
          </a:p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101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56" y="4480004"/>
            <a:ext cx="5640007" cy="4192974"/>
          </a:xfrm>
        </p:spPr>
        <p:txBody>
          <a:bodyPr/>
          <a:lstStyle/>
          <a:p>
            <a:pPr defTabSz="466618">
              <a:defRPr/>
            </a:pPr>
            <a:r>
              <a:rPr lang="tr-TR" b="1"/>
              <a:t>NOTLAR</a:t>
            </a:r>
          </a:p>
          <a:p>
            <a:pPr defTabSz="466618">
              <a:defRPr/>
            </a:pPr>
            <a:endParaRPr lang="tr-TR" b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Değerlerimiz, şirketimizin temel inançlarıdır.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Bunları daha önce Başarı Sütunları olarak görmüştünüz. 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Güvenlikle Başlamak: Önemli bir yeni değer. Hiçbir şey çalışanlarımızın güvenliğinden daha önemli değildir.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Çalışanlarımızı Yetkilendirmek: Çalışanların işlerini sahiplenmeleri onlara bir amaç ve aidiyet hissi verir. 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Dürüst Liderlik: Müşterilerimiz her zaman doğru şeyi yapmaya, şeffaf olmaya ve yasalarla uyumlu çalışmaya dair verdiğimiz sözü hak ederler.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Güvenilir Olmak: Çalışma arkadaşlarımıza ve müşterilerimize verdiğimiz sözleri yerine getiririz; sorumluluk taşırız.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856" y="4480004"/>
            <a:ext cx="5640007" cy="4192974"/>
          </a:xfrm>
        </p:spPr>
        <p:txBody>
          <a:bodyPr/>
          <a:lstStyle/>
          <a:p>
            <a:pPr defTabSz="466618">
              <a:defRPr/>
            </a:pPr>
            <a:r>
              <a:rPr lang="tr-TR" b="1"/>
              <a:t>NOTLAR</a:t>
            </a:r>
          </a:p>
          <a:p>
            <a:pPr defTabSz="466618">
              <a:defRPr/>
            </a:pPr>
            <a:endParaRPr lang="tr-TR" b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Kalite için Mühendislik: Motorlarımızın mükemmel, onları yaratma süreçlerimizin de mümkün olduğunca etkili, verimli ve güvenli olmasını sağlayın.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Hikayemize Sahip Çıkmak: Yeni biçimlerde anlatın; hikayeyi şirketin geneliyle paylaşın.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Kârlılığı Artırmak: İşimize kendi işimiz gibi sahip çıkalım.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0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6618">
              <a:defRPr/>
            </a:pPr>
            <a:r>
              <a:rPr lang="tr-TR" b="1"/>
              <a:t>NOTLAR</a:t>
            </a:r>
          </a:p>
          <a:p>
            <a:pPr defTabSz="466618">
              <a:defRPr/>
            </a:pPr>
            <a:endParaRPr lang="tr-TR" b="1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Değerlerimiz davranışlarımıza yön verir.</a:t>
            </a:r>
            <a:r>
              <a:rPr lang="tr-TR" i="1"/>
              <a:t> </a:t>
            </a:r>
            <a:endParaRPr lang="tr-TR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Değerlerimizi her gün hayata geçirir ve kültürel dönüşümümüzü destekleriz.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Saygı: Daha iyisini başarmak için birbirimize meydan okur ama bunu saygıyla yaparız.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İş birliği: Birlikte çalışarak misyonumuzu gerçekleştiririz.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Güven: Sonuçlarınıza sahip çıkın.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/>
              <a:t>İnovasyon: Sürekli öğrenmeyi gerektirir.</a:t>
            </a:r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/>
          </a:p>
          <a:p>
            <a:pPr marL="171450" indent="-171450" defTabSz="466618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tr-TR"/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tr-TR"/>
          </a:p>
          <a:p>
            <a:pPr marL="171450" indent="-171450" defTabSz="466618">
              <a:buFont typeface="Arial" panose="020B0604020202020204" pitchFamily="34" charset="0"/>
              <a:buChar char="•"/>
              <a:defRPr/>
            </a:pPr>
            <a:endParaRPr lang="tr-TR"/>
          </a:p>
          <a:p>
            <a:endParaRPr lang="tr-TR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AF283-7579-064E-9877-064305519C6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410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tripes">
            <a:extLst>
              <a:ext uri="{FF2B5EF4-FFF2-40B4-BE49-F238E27FC236}">
                <a16:creationId xmlns:a16="http://schemas.microsoft.com/office/drawing/2014/main" id="{755844AA-8E86-CB48-ABF1-65A0203877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FF857-760A-2343-8309-3D330C2B96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251B74-F8C2-CB46-8F2E-245EF42303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46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2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5394325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6163" y="1327149"/>
            <a:ext cx="2560635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12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5394324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40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5" y="1327149"/>
            <a:ext cx="5394323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24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37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Lef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4B963AC-83A2-664D-A0D3-87BF3810B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029201" y="685800"/>
            <a:ext cx="3657598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9201" y="361950"/>
            <a:ext cx="3657598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1" y="1329690"/>
            <a:ext cx="3657598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04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200" y="685800"/>
            <a:ext cx="384175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84175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1750" cy="3425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200" y="4846320"/>
            <a:ext cx="3841750" cy="182880"/>
          </a:xfrm>
        </p:spPr>
        <p:txBody>
          <a:bodyPr/>
          <a:lstStyle/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36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Right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0281197-02F1-9742-9CC9-511AB309C9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572000" y="0"/>
            <a:ext cx="4572000" cy="5143500"/>
          </a:xfrm>
          <a:solidFill>
            <a:srgbClr val="BABBB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80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840481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361950"/>
            <a:ext cx="3840481" cy="323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29690"/>
            <a:ext cx="3840481" cy="3425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0F9793-2F73-B04B-AEEB-CBC899089E7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57199" y="4846320"/>
            <a:ext cx="3840481" cy="18288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B6F83-6584-5C45-BF54-F4B80AB1D98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52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White Half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01A2099-37BB-B74F-BB2B-0DD16418E73F}"/>
              </a:ext>
            </a:extLst>
          </p:cNvPr>
          <p:cNvSpPr/>
          <p:nvPr userDrawn="1"/>
        </p:nvSpPr>
        <p:spPr bwMode="hidden">
          <a:xfrm>
            <a:off x="4572000" y="0"/>
            <a:ext cx="4572000" cy="5143500"/>
          </a:xfrm>
          <a:prstGeom prst="rect">
            <a:avLst/>
          </a:prstGeom>
          <a:solidFill>
            <a:srgbClr val="1F2A44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pic>
        <p:nvPicPr>
          <p:cNvPr id="11" name="Stripes">
            <a:extLst>
              <a:ext uri="{FF2B5EF4-FFF2-40B4-BE49-F238E27FC236}">
                <a16:creationId xmlns:a16="http://schemas.microsoft.com/office/drawing/2014/main" id="{78694725-8A1D-704F-A5A7-197AE500BA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3978276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3978275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327149"/>
            <a:ext cx="3657600" cy="34258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A333206C-1EA1-374A-AADC-B2F015ACC9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Graphic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tripes">
            <a:extLst>
              <a:ext uri="{FF2B5EF4-FFF2-40B4-BE49-F238E27FC236}">
                <a16:creationId xmlns:a16="http://schemas.microsoft.com/office/drawing/2014/main" id="{98740251-4F31-AC48-B19F-178F9E9382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89FC88-B3FC-634C-90E5-839C6491C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9098" y="177250"/>
            <a:ext cx="1890486" cy="1103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6222D4-2B9C-BF4C-B332-05ED173227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2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2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 - Gray">
    <p:bg>
      <p:bgPr>
        <a:solidFill>
          <a:srgbClr val="A89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 - Gray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38B885F5-AA83-F04C-863E-4EE8E23B01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F975D6C3-6FBA-7C40-9BBF-A851E8BC3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5A918B-32F7-434D-834C-9D773AA07A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1327150"/>
            <a:ext cx="3977639" cy="1324610"/>
          </a:xfrm>
        </p:spPr>
        <p:txBody>
          <a:bodyPr bIns="18288" anchor="b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[SECTION HEADER TITLE]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5C7B8-1543-4B36-949E-6505F0D84F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7201" y="2743200"/>
            <a:ext cx="3978274" cy="45614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1pPr>
            <a:lvl2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2pPr>
            <a:lvl3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3pPr>
            <a:lvl4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4pPr>
            <a:lvl5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5pPr>
            <a:lvl6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6pPr>
            <a:lvl7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7pPr>
            <a:lvl8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8pPr>
            <a:lvl9pPr marL="0" indent="0" algn="l">
              <a:spcBef>
                <a:spcPts val="0"/>
              </a:spcBef>
              <a:buNone/>
              <a:defRPr sz="1000" b="1" cap="all" baseline="0">
                <a:solidFill>
                  <a:schemeClr val="bg1">
                    <a:alpha val="75000"/>
                  </a:schemeClr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[OPTIONAL SUBTITLE]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23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Sky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0EEEBA78-11F6-004E-B1EF-003A79C29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137493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Gray">
    <p:bg>
      <p:bgPr>
        <a:solidFill>
          <a:srgbClr val="BABBB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E3EF0035-6122-884E-B674-FAC6B1C2E5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4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- Purple">
    <p:bg>
      <p:bgPr>
        <a:solidFill>
          <a:srgbClr val="9948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tripes">
            <a:extLst>
              <a:ext uri="{FF2B5EF4-FFF2-40B4-BE49-F238E27FC236}">
                <a16:creationId xmlns:a16="http://schemas.microsoft.com/office/drawing/2014/main" id="{3807B293-61F4-BD45-93DE-C056CAC4F5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26256-F0F2-4D61-9EEB-DAE3491C1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3A26-6A3E-4188-9F07-35DD66473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57710-2755-44C5-A659-380A6F3641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493C256-F025-A047-9C47-A7FC8443E87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828800"/>
            <a:ext cx="6950075" cy="228600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5pPr>
            <a:lvl6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6pPr>
            <a:lvl7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7pPr>
            <a:lvl8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8pPr>
            <a:lvl9pPr marL="0" indent="0">
              <a:spcBef>
                <a:spcPts val="900"/>
              </a:spcBef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[Big quote]</a:t>
            </a:r>
          </a:p>
          <a:p>
            <a:pPr lvl="1"/>
            <a:r>
              <a:rPr lang="en-US" dirty="0"/>
              <a:t>[Attribution]</a:t>
            </a:r>
          </a:p>
        </p:txBody>
      </p:sp>
    </p:spTree>
    <p:extLst>
      <p:ext uri="{BB962C8B-B14F-4D97-AF65-F5344CB8AC3E}">
        <p14:creationId xmlns:p14="http://schemas.microsoft.com/office/powerpoint/2010/main" val="260068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8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0720267-28AB-6F40-9EF3-B2ECDE13157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28B28-D678-45A8-9632-23BCEFBAFB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70BA4C-B8B3-4B12-8774-9B1C2AB27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BA88E-1628-461A-95C2-709969D0E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33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A5060-99DB-444B-8BFA-BE399D9C1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F15F4-CD9F-46BC-8AF6-230C475A7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6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F24B9-054E-4964-A266-CFCA50A184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457200" y="1327150"/>
            <a:ext cx="5394326" cy="1597024"/>
          </a:xfrm>
        </p:spPr>
        <p:txBody>
          <a:bodyPr anchor="b"/>
          <a:lstStyle>
            <a:lvl1pPr algn="l">
              <a:defRPr sz="2800">
                <a:solidFill>
                  <a:srgbClr val="1F2A44"/>
                </a:solidFill>
              </a:defRPr>
            </a:lvl1pPr>
          </a:lstStyle>
          <a:p>
            <a:r>
              <a:rPr lang="en-US" dirty="0"/>
              <a:t>[PRESENTATION TITLE]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DA358-DFFC-4B28-A97E-490BDEF4112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57200" y="3017520"/>
            <a:ext cx="5394326" cy="45614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0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[MONTH 00, 0000]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02EF93B-BCFE-E949-B931-D1D8B3C2C8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77250"/>
            <a:ext cx="1892807" cy="110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A3B559-05CA-CA4E-B46A-5315B6F6EF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8" name="Stripes">
            <a:extLst>
              <a:ext uri="{FF2B5EF4-FFF2-40B4-BE49-F238E27FC236}">
                <a16:creationId xmlns:a16="http://schemas.microsoft.com/office/drawing/2014/main" id="{4DAE065B-FEEE-3C4D-8DAB-3C2C59A453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65000"/>
          </a:blip>
          <a:stretch>
            <a:fillRect/>
          </a:stretch>
        </p:blipFill>
        <p:spPr>
          <a:xfrm>
            <a:off x="5405438" y="0"/>
            <a:ext cx="34290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57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- Blue">
    <p:bg>
      <p:bgPr>
        <a:solidFill>
          <a:srgbClr val="1F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8FBEBC2B-6B4D-8447-A494-06F40D9DCF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90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27C5D6-48E0-1C41-980F-6FF8CB48CE8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7EEE436-159F-7B45-ADE3-D4C62229FAA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9098" y="1966724"/>
            <a:ext cx="1890486" cy="110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91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868CA46-7E04-4A4E-B791-601BE6B2D0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9098" y="1966724"/>
            <a:ext cx="1892807" cy="110499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EAABB23-45F6-E742-A4A4-6F5FA38E8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6128962" y="3839547"/>
            <a:ext cx="2557838" cy="913428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buNone/>
              <a:defRPr sz="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[Optional contact information]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A1507-E0B4-7644-A6D5-1C7BDF4579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65760" y="4567555"/>
            <a:ext cx="1737360" cy="27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7150"/>
            <a:ext cx="6950075" cy="342773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829AD0E3-21B4-0142-8812-17F8526147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</p:spTree>
    <p:extLst>
      <p:ext uri="{BB962C8B-B14F-4D97-AF65-F5344CB8AC3E}">
        <p14:creationId xmlns:p14="http://schemas.microsoft.com/office/powerpoint/2010/main" val="42922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1BF49E4A-D111-B34D-AB41-6CC59C2832F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D2525A4-6BC3-F04B-9264-10D96DB229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EA7FE-F81F-456E-8607-887A129B67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22F31-A8CA-4F9A-B80E-A7BD48F4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44DA0-821E-44C1-A98E-FC74F20E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1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F0452FBA-EE33-4E4A-B81E-FEFBE9558F9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9160" y="1327149"/>
            <a:ext cx="397764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28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3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E7ED9833-6250-B543-849B-DDECAC26C515}"/>
              </a:ext>
            </a:extLst>
          </p:cNvPr>
          <p:cNvSpPr>
            <a:spLocks noGrp="1"/>
          </p:cNvSpPr>
          <p:nvPr>
            <p:ph type="subTitle" idx="14" hasCustomPrompt="1"/>
          </p:nvPr>
        </p:nvSpPr>
        <p:spPr>
          <a:xfrm>
            <a:off x="457199" y="685800"/>
            <a:ext cx="8229600" cy="32004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2pPr>
            <a:lvl3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3pPr>
            <a:lvl4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4pPr>
            <a:lvl5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5pPr>
            <a:lvl6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6pPr>
            <a:lvl7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7pPr>
            <a:lvl8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8pPr>
            <a:lvl9pPr marL="0" indent="0" algn="l">
              <a:lnSpc>
                <a:spcPct val="90000"/>
              </a:lnSpc>
              <a:spcBef>
                <a:spcPts val="0"/>
              </a:spcBef>
              <a:buNone/>
              <a:defRPr sz="1100" b="1" cap="all" baseline="0">
                <a:solidFill>
                  <a:schemeClr val="tx2"/>
                </a:solidFill>
                <a:latin typeface="+mj-lt"/>
              </a:defRPr>
            </a:lvl9pPr>
          </a:lstStyle>
          <a:p>
            <a:r>
              <a:rPr lang="en-US" dirty="0"/>
              <a:t>[OPTIONAL SUBTITLE]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036B2-FE83-4642-ACAE-CE4C886CD4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en-US" dirty="0"/>
              <a:t>[SLIDE TITLE]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90F68-73B0-4700-88F4-93A671FCB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327149"/>
            <a:ext cx="2560638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306BE-2A39-419F-B5B2-AC6C24792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92476" y="1327149"/>
            <a:ext cx="2559050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97320-E870-4DB5-A59F-0305A7EE3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Our Core Team Discussion Guide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4C215E-C8EC-4F15-A8EC-DD3FC5FBD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D49FFF-9825-AD4B-A1DC-1F5B208346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163" y="1327149"/>
            <a:ext cx="2560637" cy="34258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28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tripes">
            <a:extLst>
              <a:ext uri="{FF2B5EF4-FFF2-40B4-BE49-F238E27FC236}">
                <a16:creationId xmlns:a16="http://schemas.microsoft.com/office/drawing/2014/main" id="{C436A57D-63D7-944F-A634-3C24056ED887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alphaModFix amt="65000"/>
          </a:blip>
          <a:stretch>
            <a:fillRect/>
          </a:stretch>
        </p:blipFill>
        <p:spPr bwMode="hidden">
          <a:xfrm>
            <a:off x="5405438" y="0"/>
            <a:ext cx="3429000" cy="2565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78FA-196A-497B-BB7B-3F09180B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tr-TR"/>
              <a:t>[SLIDE TITLE]</a:t>
            </a:r>
            <a:endParaRPr lang="tr-T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BA5ABA-400E-479E-8C02-C881A0668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8229600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tr-TR"/>
              <a:t>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</a:p>
          <a:p>
            <a:pPr lvl="5"/>
            <a:r>
              <a:rPr lang="tr-TR"/>
              <a:t>Sixth level</a:t>
            </a:r>
          </a:p>
          <a:p>
            <a:pPr lvl="6"/>
            <a:r>
              <a:rPr lang="tr-TR"/>
              <a:t>Seventh level</a:t>
            </a:r>
          </a:p>
          <a:p>
            <a:pPr lvl="7"/>
            <a:r>
              <a:rPr lang="tr-TR"/>
              <a:t>Eighth level</a:t>
            </a:r>
          </a:p>
          <a:p>
            <a:pPr lvl="8"/>
            <a:r>
              <a:rPr lang="tr-TR"/>
              <a:t>Ninth level</a:t>
            </a:r>
            <a:endParaRPr lang="tr-T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31AA-84FD-4BFB-A4DA-131B56FF89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199" y="4846320"/>
            <a:ext cx="3978275" cy="182880"/>
          </a:xfrm>
          <a:prstGeom prst="rect">
            <a:avLst/>
          </a:prstGeom>
        </p:spPr>
        <p:txBody>
          <a:bodyPr vert="horz" wrap="none" lIns="0" tIns="18288" rIns="0" bIns="0" rtlCol="0" anchor="t" anchorCtr="0"/>
          <a:lstStyle>
            <a:lvl1pPr algn="l">
              <a:defRPr sz="75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tr-TR"/>
              <a:t>Our Core Team Discussion Guide</a:t>
            </a:r>
            <a:endParaRPr lang="tr-T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B8385-F29C-4D6F-8D9C-7271128C3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29600" y="4846320"/>
            <a:ext cx="457200" cy="182880"/>
          </a:xfrm>
          <a:prstGeom prst="rect">
            <a:avLst/>
          </a:prstGeom>
        </p:spPr>
        <p:txBody>
          <a:bodyPr vert="horz" wrap="none" lIns="0" tIns="9144" rIns="0" bIns="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CF57710-2755-44C5-A659-380A6F36418D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4825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  <p:sldLayoutId id="2147483657" r:id="rId3"/>
    <p:sldLayoutId id="2147483650" r:id="rId4"/>
    <p:sldLayoutId id="2147483660" r:id="rId5"/>
    <p:sldLayoutId id="2147483652" r:id="rId6"/>
    <p:sldLayoutId id="2147483661" r:id="rId7"/>
    <p:sldLayoutId id="2147483656" r:id="rId8"/>
    <p:sldLayoutId id="2147483662" r:id="rId9"/>
    <p:sldLayoutId id="2147483679" r:id="rId10"/>
    <p:sldLayoutId id="2147483680" r:id="rId11"/>
    <p:sldLayoutId id="2147483664" r:id="rId12"/>
    <p:sldLayoutId id="2147483665" r:id="rId13"/>
    <p:sldLayoutId id="2147483675" r:id="rId14"/>
    <p:sldLayoutId id="2147483676" r:id="rId15"/>
    <p:sldLayoutId id="2147483677" r:id="rId16"/>
    <p:sldLayoutId id="2147483678" r:id="rId17"/>
    <p:sldLayoutId id="2147483674" r:id="rId18"/>
    <p:sldLayoutId id="2147483651" r:id="rId19"/>
    <p:sldLayoutId id="2147483666" r:id="rId20"/>
    <p:sldLayoutId id="2147483682" r:id="rId21"/>
    <p:sldLayoutId id="2147483683" r:id="rId22"/>
    <p:sldLayoutId id="2147483667" r:id="rId23"/>
    <p:sldLayoutId id="2147483668" r:id="rId24"/>
    <p:sldLayoutId id="2147483669" r:id="rId25"/>
    <p:sldLayoutId id="2147483670" r:id="rId26"/>
    <p:sldLayoutId id="2147483654" r:id="rId27"/>
    <p:sldLayoutId id="2147483663" r:id="rId28"/>
    <p:sldLayoutId id="2147483655" r:id="rId29"/>
    <p:sldLayoutId id="2147483671" r:id="rId30"/>
    <p:sldLayoutId id="214748367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00" kern="1200" cap="all" baseline="0">
          <a:solidFill>
            <a:srgbClr val="1F2A44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68580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96012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" indent="-137160" algn="l" defTabSz="6858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28" userDrawn="1">
          <p15:clr>
            <a:srgbClr val="F26B43"/>
          </p15:clr>
        </p15:guide>
        <p15:guide id="2" pos="5472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836" userDrawn="1">
          <p15:clr>
            <a:srgbClr val="F26B43"/>
          </p15:clr>
        </p15:guide>
        <p15:guide id="5" orient="horz" pos="2994" userDrawn="1">
          <p15:clr>
            <a:srgbClr val="F26B43"/>
          </p15:clr>
        </p15:guide>
        <p15:guide id="6" pos="2794" userDrawn="1">
          <p15:clr>
            <a:srgbClr val="F26B43"/>
          </p15:clr>
        </p15:guide>
        <p15:guide id="7" pos="2966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1901" userDrawn="1">
          <p15:clr>
            <a:srgbClr val="F26B43"/>
          </p15:clr>
        </p15:guide>
        <p15:guide id="10" pos="2074" userDrawn="1">
          <p15:clr>
            <a:srgbClr val="F26B43"/>
          </p15:clr>
        </p15:guide>
        <p15:guide id="11" pos="3686" userDrawn="1">
          <p15:clr>
            <a:srgbClr val="F26B43"/>
          </p15:clr>
        </p15:guide>
        <p15:guide id="12" pos="3859" userDrawn="1">
          <p15:clr>
            <a:srgbClr val="F26B43"/>
          </p15:clr>
        </p15:guide>
        <p15:guide id="13" pos="46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1B2-BD57-E345-9474-D4CA9AE6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27150"/>
            <a:ext cx="5394326" cy="1597024"/>
          </a:xfrm>
        </p:spPr>
        <p:txBody>
          <a:bodyPr/>
          <a:lstStyle/>
          <a:p>
            <a:r>
              <a:rPr lang="tr-TR" dirty="0"/>
              <a:t>Temel Ekip Tartışması kılavuzumuz</a:t>
            </a:r>
          </a:p>
        </p:txBody>
      </p:sp>
    </p:spTree>
    <p:extLst>
      <p:ext uri="{BB962C8B-B14F-4D97-AF65-F5344CB8AC3E}">
        <p14:creationId xmlns:p14="http://schemas.microsoft.com/office/powerpoint/2010/main" val="2250805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10</a:t>
            </a:fld>
            <a:endParaRPr lang="tr-TR" dirty="0"/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>
                <a:solidFill>
                  <a:schemeClr val="bg1"/>
                </a:solidFill>
              </a:rPr>
              <a:t>DAVRANIŞLAR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54475" y="717045"/>
            <a:ext cx="4109816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İyi niyet varsayın. Empati kurarak başlayın. Birbirinizi geliştirin ve eğitin.</a:t>
            </a:r>
          </a:p>
        </p:txBody>
      </p:sp>
      <p:sp>
        <p:nvSpPr>
          <p:cNvPr id="31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717045"/>
            <a:ext cx="3978275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</a:rPr>
              <a:t>cesaretlendirmek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3553074" y="717045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54475" y="1902126"/>
            <a:ext cx="4193788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Anlamlı ilişkiler kurun. Çözümün parçası olun. Engelleri yıkın.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4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1902126"/>
            <a:ext cx="2002973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</a:rPr>
              <a:t>etkin kılmak</a:t>
            </a:r>
          </a:p>
        </p:txBody>
      </p:sp>
      <p:cxnSp>
        <p:nvCxnSpPr>
          <p:cNvPr id="48" name="Straight Connector 47"/>
          <p:cNvCxnSpPr/>
          <p:nvPr/>
        </p:nvCxnSpPr>
        <p:spPr>
          <a:xfrm>
            <a:off x="3553074" y="1902126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52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054474" y="2755053"/>
            <a:ext cx="4632326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Açık beklentiler oluşturun ve yetki atayın. Farklı fikirlere açık olun. İnisiyatif alın ve ilerlemeyi paylaşın.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5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2755053"/>
            <a:ext cx="2918749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</a:rPr>
              <a:t>YETKİLENDİRMEK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3553074" y="277682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453991" y="522057"/>
            <a:ext cx="1443048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0392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F928DA8-ED09-C846-AD9D-CC951EFF8C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tr-TR"/>
              <a:t>İsteğe Bağlı Grup Aktivitesi</a:t>
            </a:r>
            <a:endParaRPr lang="tr-TR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tr-TR"/>
              <a:t>Davranışları hayata geçirmek</a:t>
            </a:r>
            <a:endParaRPr lang="tr-TR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3385457" cy="342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dirty="0"/>
              <a:t>Size atanan davranışı ve bunun sizin için ne anlama geldiğini düşünün.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/>
              <a:t>Bu davranışı şu anda nasıl sergilediğinizi veya gelecekte nasıl sergileyeceğinizi gösteren belirli örnekler yazmak için birkaç dakikanızı ayırın.</a:t>
            </a:r>
          </a:p>
          <a:p>
            <a:pPr marL="0" indent="0">
              <a:buNone/>
            </a:pPr>
            <a:endParaRPr lang="tr-TR" sz="1400" dirty="0"/>
          </a:p>
          <a:p>
            <a:pPr marL="0" indent="0">
              <a:buNone/>
            </a:pPr>
            <a:r>
              <a:rPr lang="tr-TR" sz="1400" dirty="0"/>
              <a:t>En iyi örneklerinizi grupla paylaşın.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385" y="1329690"/>
            <a:ext cx="4727684" cy="3128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tr-TR"/>
              <a:t>SIRADA NE VAR?</a:t>
            </a:r>
            <a:endParaRPr lang="tr-TR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9690"/>
            <a:ext cx="6950075" cy="34251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/>
              <a:t>ÖĞRENMEK</a:t>
            </a:r>
          </a:p>
          <a:p>
            <a:pPr marL="0" indent="0">
              <a:buNone/>
            </a:pPr>
            <a:r>
              <a:rPr lang="tr-TR" sz="1400"/>
              <a:t>Bugün Temelimizi öğrenmeyi ve bunu hayata geçirmemizi sağlayacak Davranışları anlamayı amaçlıyoruz. Gelecekte bu konularda daha fazla şey duyacaksınız.</a:t>
            </a:r>
          </a:p>
          <a:p>
            <a:pPr marL="0" indent="0">
              <a:buNone/>
            </a:pPr>
            <a:r>
              <a:rPr lang="tr-TR" sz="1400" b="1"/>
              <a:t>BENİMSEMEK</a:t>
            </a:r>
          </a:p>
          <a:p>
            <a:pPr marL="0" indent="0">
              <a:buNone/>
            </a:pPr>
            <a:r>
              <a:rPr lang="tr-TR" sz="1400"/>
              <a:t>Geleceğe doğru yol alırken, çalışanlarımızın bu davranışları benimseyerek günlük rutinlerinin parçası haline getireceklerini, kimliğimizi oluşturan Değerleri kucaklayacaklarını umuyoruz. </a:t>
            </a:r>
          </a:p>
          <a:p>
            <a:pPr marL="0" indent="0">
              <a:buNone/>
            </a:pPr>
            <a:r>
              <a:rPr lang="tr-TR" sz="1400" b="1"/>
              <a:t>CANLI</a:t>
            </a:r>
          </a:p>
          <a:p>
            <a:pPr marL="0" indent="0">
              <a:buNone/>
            </a:pPr>
            <a:r>
              <a:rPr lang="tr-TR" sz="1400"/>
              <a:t>Bu Değerler ve Davranışlar günlük çalışma yöntemlerimizin daha güçlü birer parçası haline geldikçe, onları ölçmenin ve takdir etmenin yollarını oluşturmayı sürdüreceğiz.</a:t>
            </a:r>
            <a:endParaRPr lang="tr-TR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12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6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651B2-BD57-E345-9474-D4CA9AE61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327150"/>
            <a:ext cx="8229600" cy="1597024"/>
          </a:xfrm>
        </p:spPr>
        <p:txBody>
          <a:bodyPr/>
          <a:lstStyle/>
          <a:p>
            <a:pPr lvl="0" algn="ctr"/>
            <a:r>
              <a:rPr lang="tr-TR"/>
              <a:t>Sorularınız veya geri bildiriminiz mi var?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8879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tr-TR"/>
              <a:t>Çalışma seansı gündemi</a:t>
            </a:r>
            <a:endParaRPr lang="tr-TR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1400" b="1" dirty="0"/>
              <a:t>Kültürel Dönüşüm</a:t>
            </a:r>
          </a:p>
          <a:p>
            <a:pPr marL="0" indent="0">
              <a:buNone/>
            </a:pPr>
            <a:r>
              <a:rPr lang="tr-TR" sz="1400" b="1" dirty="0"/>
              <a:t>Buraya Nasıl Geldik?</a:t>
            </a:r>
          </a:p>
          <a:p>
            <a:pPr marL="0" indent="0">
              <a:buNone/>
            </a:pPr>
            <a:r>
              <a:rPr lang="tr-TR" sz="1400" b="1" dirty="0"/>
              <a:t>Temelimizi Öğrenin</a:t>
            </a:r>
          </a:p>
          <a:p>
            <a:pPr marL="0" indent="0">
              <a:buNone/>
            </a:pPr>
            <a:r>
              <a:rPr lang="tr-TR" sz="1400" b="1" dirty="0"/>
              <a:t>Amaç, Vizyon ve Misyon</a:t>
            </a:r>
          </a:p>
          <a:p>
            <a:pPr marL="0" indent="0">
              <a:buNone/>
            </a:pPr>
            <a:r>
              <a:rPr lang="tr-TR" sz="1400" b="1" dirty="0"/>
              <a:t>Değerler</a:t>
            </a:r>
          </a:p>
          <a:p>
            <a:pPr marL="0" indent="0">
              <a:buNone/>
            </a:pPr>
            <a:r>
              <a:rPr lang="tr-TR" sz="1400" b="1" dirty="0"/>
              <a:t>Davranışlar</a:t>
            </a:r>
          </a:p>
          <a:p>
            <a:pPr marL="0" indent="0">
              <a:buNone/>
            </a:pPr>
            <a:r>
              <a:rPr lang="tr-TR" sz="1400" b="1" dirty="0"/>
              <a:t>Grup Aktivitesi</a:t>
            </a:r>
          </a:p>
          <a:p>
            <a:pPr marL="0" indent="0">
              <a:buNone/>
            </a:pPr>
            <a:r>
              <a:rPr lang="tr-TR" sz="1400" b="1" dirty="0"/>
              <a:t>Soru-Cevap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2</a:t>
            </a:fld>
            <a:endParaRPr lang="tr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4A416A-62A9-454D-A097-D4026D9DC7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79" t="25457" b="6062"/>
          <a:stretch/>
        </p:blipFill>
        <p:spPr>
          <a:xfrm>
            <a:off x="3656559" y="520868"/>
            <a:ext cx="5289550" cy="423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7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8D2B-F6E8-8F4B-8219-FBDD5736E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6950075" cy="643890"/>
          </a:xfrm>
        </p:spPr>
        <p:txBody>
          <a:bodyPr/>
          <a:lstStyle/>
          <a:p>
            <a:r>
              <a:rPr lang="tr-TR"/>
              <a:t>Kültürel Dönüşüm</a:t>
            </a:r>
            <a:endParaRPr lang="tr-T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327149"/>
            <a:ext cx="2623457" cy="342582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tr-TR" sz="1400" dirty="0">
                <a:latin typeface="Arial" charset="0"/>
              </a:rPr>
              <a:t>Pratt &amp; Whitney kültürel bir dönüşümden geçiyor</a:t>
            </a:r>
            <a:br>
              <a:rPr lang="tr-TR" dirty="0"/>
            </a:br>
            <a:endParaRPr lang="tr-TR" sz="14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tr-TR" sz="1400" dirty="0">
                <a:latin typeface="Arial" charset="0"/>
              </a:rPr>
              <a:t>Çalışanlarımız kimliğimizin yanı sıra müşterilerimiz, tedarikçilerimiz ve birbirimizle çalışma yöntemlerimizi anlamalı</a:t>
            </a:r>
            <a:br>
              <a:rPr lang="tr-TR" dirty="0"/>
            </a:br>
            <a:endParaRPr lang="tr-TR" sz="1400" dirty="0">
              <a:latin typeface="Arial" charset="0"/>
            </a:endParaRPr>
          </a:p>
          <a:p>
            <a:pPr>
              <a:spcBef>
                <a:spcPts val="0"/>
              </a:spcBef>
              <a:spcAft>
                <a:spcPts val="800"/>
              </a:spcAft>
              <a:buSzPct val="90000"/>
            </a:pPr>
            <a:r>
              <a:rPr lang="tr-TR" sz="1400" dirty="0">
                <a:latin typeface="Arial" charset="0"/>
              </a:rPr>
              <a:t>Tutarlı, şeffaf ve zamanında iletişim bu dönüşüm için hayati önemde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DC5372-731F-1542-9BEF-CF64919AF978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733"/>
          <a:stretch/>
        </p:blipFill>
        <p:spPr>
          <a:xfrm>
            <a:off x="3601453" y="1327149"/>
            <a:ext cx="5084948" cy="2926080"/>
          </a:xfr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9C053-9239-8B4A-B7E4-E66BD0C3D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3B01F2-87A9-B140-9485-05C559BEC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3</a:t>
            </a:fld>
            <a:endParaRPr lang="tr-T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8A488-3CB0-F041-ABB7-AD8D0CA12881}"/>
              </a:ext>
            </a:extLst>
          </p:cNvPr>
          <p:cNvSpPr txBox="1"/>
          <p:nvPr/>
        </p:nvSpPr>
        <p:spPr>
          <a:xfrm>
            <a:off x="3721768" y="1572125"/>
            <a:ext cx="2591946" cy="13716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tr-TR" sz="1200" dirty="0">
                <a:solidFill>
                  <a:schemeClr val="bg1"/>
                </a:solidFill>
              </a:rPr>
              <a:t>“Liderler olarak çalışanlarımızın kalplerine ve akıllarına dokunma, onlara daha yüksek bir amaç hissi verme sorumluluğu taşıyoruz.“</a:t>
            </a:r>
          </a:p>
          <a:p>
            <a:pPr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tr-TR" sz="1200" dirty="0">
                <a:solidFill>
                  <a:schemeClr val="bg1"/>
                </a:solidFill>
              </a:rPr>
              <a:t>-Bob Leduc</a:t>
            </a:r>
          </a:p>
        </p:txBody>
      </p:sp>
    </p:spTree>
    <p:extLst>
      <p:ext uri="{BB962C8B-B14F-4D97-AF65-F5344CB8AC3E}">
        <p14:creationId xmlns:p14="http://schemas.microsoft.com/office/powerpoint/2010/main" val="299768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9838E-12E2-A843-82B4-5A5DD483B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tr-TR"/>
              <a:t>Buraya nasıl geldik?</a:t>
            </a:r>
            <a:endParaRPr lang="tr-TR" dirty="0"/>
          </a:p>
        </p:txBody>
      </p:sp>
      <p:sp>
        <p:nvSpPr>
          <p:cNvPr id="36" name="Content Placeholder 35">
            <a:extLst>
              <a:ext uri="{FF2B5EF4-FFF2-40B4-BE49-F238E27FC236}">
                <a16:creationId xmlns:a16="http://schemas.microsoft.com/office/drawing/2014/main" id="{27E0B6C0-6A5A-9840-AF76-D6E696744F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91" y="909284"/>
            <a:ext cx="4234543" cy="3425190"/>
          </a:xfrm>
        </p:spPr>
        <p:txBody>
          <a:bodyPr>
            <a:noAutofit/>
          </a:bodyPr>
          <a:lstStyle/>
          <a:p>
            <a:r>
              <a:rPr lang="tr-TR" sz="1400" dirty="0"/>
              <a:t>Başarı Sütunları'nı 2017'de ortaya koyduk</a:t>
            </a:r>
          </a:p>
          <a:p>
            <a:pPr lvl="1"/>
            <a:r>
              <a:rPr lang="tr-TR" sz="1400" dirty="0"/>
              <a:t>Çalışan davranışlarını yönlendirmeyi amaçladık</a:t>
            </a:r>
          </a:p>
          <a:p>
            <a:pPr lvl="1"/>
            <a:r>
              <a:rPr lang="tr-TR" sz="1400" dirty="0"/>
              <a:t>Sütunlar ile yerel değerler ve felsefeler arasında karışıklıklar yaşandı</a:t>
            </a:r>
          </a:p>
          <a:p>
            <a:pPr marL="137160" lvl="1" indent="0">
              <a:buNone/>
            </a:pPr>
            <a:endParaRPr lang="tr-TR" sz="1400" dirty="0"/>
          </a:p>
          <a:p>
            <a:r>
              <a:rPr lang="tr-TR" sz="1400" dirty="0"/>
              <a:t>“Temelimizi“ 2019'da ortaya koyduk</a:t>
            </a:r>
          </a:p>
          <a:p>
            <a:pPr lvl="1"/>
            <a:r>
              <a:rPr lang="tr-TR" sz="1400" dirty="0"/>
              <a:t>Değerlerimizi (eski Başarı Sütunları) Amacımız, Vizyonumuz, Misyonumuz ve Davranışlarımızla bir araya getirerek Kimliğimizi anlaşılır kılıyor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3" t="18889" r="5953" b="21852"/>
          <a:stretch/>
        </p:blipFill>
        <p:spPr>
          <a:xfrm>
            <a:off x="4554749" y="402311"/>
            <a:ext cx="4449595" cy="2080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4A416A-62A9-454D-A097-D4026D9DC7C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79" t="25457" b="6062"/>
          <a:stretch/>
        </p:blipFill>
        <p:spPr>
          <a:xfrm>
            <a:off x="5184077" y="2508580"/>
            <a:ext cx="3190937" cy="25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ubtitle 16">
            <a:extLst>
              <a:ext uri="{FF2B5EF4-FFF2-40B4-BE49-F238E27FC236}">
                <a16:creationId xmlns:a16="http://schemas.microsoft.com/office/drawing/2014/main" id="{7024AC5D-3B2A-754B-AC79-460B288E89FE}"/>
              </a:ext>
            </a:extLst>
          </p:cNvPr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tr-TR"/>
              <a:t>Kimliğimiz ve çalışma yöntemlerimiz</a:t>
            </a:r>
            <a:endParaRPr lang="tr-TR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1950"/>
            <a:ext cx="8229600" cy="323850"/>
          </a:xfrm>
        </p:spPr>
        <p:txBody>
          <a:bodyPr/>
          <a:lstStyle/>
          <a:p>
            <a:r>
              <a:rPr lang="tr-TR"/>
              <a:t>Temelimiz</a:t>
            </a:r>
            <a:endParaRPr lang="tr-TR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76DACB-20E6-CE48-8042-0680558C4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6048" y="1321742"/>
            <a:ext cx="3113312" cy="3425825"/>
          </a:xfrm>
        </p:spPr>
        <p:txBody>
          <a:bodyPr>
            <a:normAutofit/>
          </a:bodyPr>
          <a:lstStyle/>
          <a:p>
            <a:r>
              <a:rPr lang="tr-TR" sz="1400" dirty="0"/>
              <a:t>Şirketimizde paylaşılan inanç sistemini açıklığa kavuşturur ve anlaşılır kılar</a:t>
            </a:r>
          </a:p>
          <a:p>
            <a:r>
              <a:rPr lang="tr-TR" sz="1400" dirty="0"/>
              <a:t>Müşterilerimiz için en güvenli ve en güvenilir ürünleri ortaya çıkarma yöntemimizin temelini oluşturur</a:t>
            </a:r>
          </a:p>
          <a:p>
            <a:r>
              <a:rPr lang="tr-TR" sz="1400" dirty="0"/>
              <a:t>Dünyanın en çok saygı duyulan havacılık şirketi haline gelme vizyonumuza ulaşmamız için hayati öneme sahiptir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24F3F9-5B09-1A47-8FCC-7C09B6105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B11D0B-6690-8A42-AB3B-650BFFCF5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55" y="1166310"/>
            <a:ext cx="4206622" cy="337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5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089150"/>
            <a:ext cx="9144000" cy="3054350"/>
          </a:xfrm>
          <a:prstGeom prst="rect">
            <a:avLst/>
          </a:prstGeom>
          <a:solidFill>
            <a:srgbClr val="A89968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sz="1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6</a:t>
            </a:fld>
            <a:endParaRPr lang="tr-TR" dirty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650589" y="595216"/>
            <a:ext cx="4392468" cy="154806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90000"/>
              <a:buNone/>
            </a:pPr>
            <a:r>
              <a:rPr lang="tr-TR" sz="1400" dirty="0">
                <a:latin typeface="Arial" charset="0"/>
              </a:rPr>
              <a:t>Uçuşun insanın gelişimi için bir lokomotif; sınırların ötesine yükselmek, insanları birbirine bağlamak, ekonomileri büyütmek ve dünyayı korumak için bir vasıta olduğuna inanıyoruz. Birlikte; çalışanlarımız, müşterilerimiz ve ortaklarımız için birinci sınıf bir deneyim sunmak üzere sınırları aşıyoruz.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198" y="595215"/>
            <a:ext cx="2002973" cy="1267327"/>
          </a:xfrm>
        </p:spPr>
        <p:txBody>
          <a:bodyPr anchor="ctr" anchorCtr="0"/>
          <a:lstStyle/>
          <a:p>
            <a:r>
              <a:rPr lang="tr-TR" sz="2400">
                <a:solidFill>
                  <a:schemeClr val="bg1"/>
                </a:solidFill>
              </a:rPr>
              <a:t>Amaç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460171" y="616987"/>
            <a:ext cx="0" cy="1245555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 txBox="1">
            <a:spLocks/>
          </p:cNvSpPr>
          <p:nvPr/>
        </p:nvSpPr>
        <p:spPr>
          <a:xfrm>
            <a:off x="2650589" y="2528677"/>
            <a:ext cx="4392463" cy="59355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SzPct val="90000"/>
              <a:buFont typeface="Arial" panose="020B0604020202020204" pitchFamily="34" charset="0"/>
              <a:buNone/>
            </a:pPr>
            <a:r>
              <a:rPr lang="tr-TR" sz="1400" dirty="0">
                <a:solidFill>
                  <a:schemeClr val="bg1"/>
                </a:solidFill>
                <a:latin typeface="Arial" charset="0"/>
              </a:rPr>
              <a:t>Dünyanın en çok saygı duyulan havacılık şirketini oluşturmak için alışılmışın ötesine geçen güvenilir insanlar</a:t>
            </a: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457198" y="2528676"/>
            <a:ext cx="2002973" cy="40907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vizyon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460171" y="2550447"/>
            <a:ext cx="0" cy="658368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 txBox="1">
            <a:spLocks/>
          </p:cNvSpPr>
          <p:nvPr/>
        </p:nvSpPr>
        <p:spPr>
          <a:xfrm>
            <a:off x="2650588" y="3645476"/>
            <a:ext cx="4392459" cy="7539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37160" indent="-137160" algn="l" defTabSz="685800" rtl="0" eaLnBrk="1" latinLnBrk="0" hangingPunct="1">
              <a:lnSpc>
                <a:spcPct val="100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114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580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2296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6012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9728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34440" indent="-13716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SzPct val="90000"/>
              <a:buFont typeface="Arial" panose="020B0604020202020204" pitchFamily="34" charset="0"/>
              <a:buNone/>
            </a:pPr>
            <a:r>
              <a:rPr lang="tr-TR" sz="1400" dirty="0">
                <a:solidFill>
                  <a:schemeClr val="bg1"/>
                </a:solidFill>
                <a:latin typeface="Arial" charset="0"/>
              </a:rPr>
              <a:t>Liderlik, yetkilendirme, yenilik ve disiplinli yürütme yoluyla ürün ve hizmetler için müşterinin tercih ettiği seçenek olmak</a:t>
            </a: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457198" y="3645477"/>
            <a:ext cx="2002973" cy="62564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misyon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460171" y="3667247"/>
            <a:ext cx="0" cy="603871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88240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Temel Ekip Tartışması Kılavuzumuz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7</a:t>
            </a:fld>
            <a:endParaRPr lang="tr-TR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0654" y="1981063"/>
            <a:ext cx="4238687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İlham verici bir çalışan deneyimi oluşturun. Katılıma odaklanın. Sahiplenme hissi aşılayın.</a:t>
            </a: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18461" y="1981063"/>
            <a:ext cx="2340109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spc="-20" dirty="0">
                <a:solidFill>
                  <a:schemeClr val="bg1"/>
                </a:solidFill>
              </a:rPr>
              <a:t>Çalışanlarımızı yetkilendirmek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2939254" y="198106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0655" y="2897204"/>
            <a:ext cx="4193788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Yasalara uyum göstermeye bağlı kalın. </a:t>
            </a:r>
            <a:br>
              <a:rPr lang="tr-TR"/>
            </a:br>
            <a:r>
              <a:rPr lang="tr-TR" sz="1400">
                <a:solidFill>
                  <a:schemeClr val="bg1"/>
                </a:solidFill>
              </a:rPr>
              <a:t>Güvenilir ve şeffaf olun.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18462" y="2897204"/>
            <a:ext cx="19746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spc="-20" dirty="0">
                <a:solidFill>
                  <a:schemeClr val="bg1"/>
                </a:solidFill>
              </a:rPr>
              <a:t>Dürüst liderlik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2939254" y="289720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0654" y="3877482"/>
            <a:ext cx="4984884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Taahhütleri yerine getirin. Sorumlu olun. Yenilikçi ürünlerle geleceği oluşturun.</a:t>
            </a:r>
          </a:p>
        </p:txBody>
      </p:sp>
      <p:sp>
        <p:nvSpPr>
          <p:cNvPr id="4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18462" y="3877482"/>
            <a:ext cx="1974636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</a:rPr>
              <a:t>Güvenilir olmak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2939254" y="3899252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40654" y="647700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Kendinizi ve diğer herkesi gözetin. Güvenli çalışma prosedürlerine uyun. Tehlikeleri fark edin ve bildirin. Göreve odaklanın; şüpheye düştüğünüzde hemen durun.</a:t>
            </a: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18462" y="647700"/>
            <a:ext cx="1974636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</a:rPr>
              <a:t>Güvenlikle başlamak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939254" y="647700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>
                <a:solidFill>
                  <a:schemeClr val="bg1"/>
                </a:solidFill>
              </a:rPr>
              <a:t>DEĞERLER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53991" y="522057"/>
            <a:ext cx="1307442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97144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8</a:t>
            </a:fld>
            <a:endParaRPr lang="tr-TR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2115533"/>
            <a:ext cx="4238687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Markamızı güçlendirin. Küresel hikayemizi paylaşın. Pratt &amp; Whitney elçileri olun.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2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2115533"/>
            <a:ext cx="19215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Hikayemize sahip çıkmak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2693098" y="211553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3300614"/>
            <a:ext cx="4349301" cy="609599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Kaynakları önceliklendirin. Karar verme sürecini yönetin. Ölçümleri uygulayın. İşi kendi işiniz gibi görün.</a:t>
            </a:r>
          </a:p>
        </p:txBody>
      </p:sp>
      <p:sp>
        <p:nvSpPr>
          <p:cNvPr id="4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3300614"/>
            <a:ext cx="19215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Kârlılığı artırmak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>
          <a:xfrm>
            <a:off x="2693098" y="330061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647700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İçten gelen bir güç inşa edin. Ürettiğimiz her şeye ve çalışma yöntemlerimize kalite ve güvenlik aşılayın.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8" y="647700"/>
            <a:ext cx="192159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Kalite için mühendislik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3098" y="647700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27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>
                <a:solidFill>
                  <a:schemeClr val="bg1"/>
                </a:solidFill>
              </a:rPr>
              <a:t>DEĞERLER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53991" y="522057"/>
            <a:ext cx="1307442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1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8256355" y="930729"/>
            <a:ext cx="32019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2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8237105" y="2264092"/>
            <a:ext cx="32019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25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8256355" y="3180233"/>
            <a:ext cx="3201990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74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C0E676-2457-DF4E-A7A6-33DD56FC3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Temel Ekip Tartışması Kılavuzumuz</a:t>
            </a:r>
            <a:endParaRPr lang="tr-T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C4B7D3-3475-C448-B4C9-13B829BE2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57710-2755-44C5-A659-380A6F36418D}" type="slidenum">
              <a:rPr lang="tr-TR" smtClean="0"/>
              <a:pPr/>
              <a:t>9</a:t>
            </a:fld>
            <a:endParaRPr lang="tr-TR" dirty="0"/>
          </a:p>
        </p:txBody>
      </p:sp>
      <p:sp>
        <p:nvSpPr>
          <p:cNvPr id="33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340110" cy="6477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>
                <a:solidFill>
                  <a:schemeClr val="bg1"/>
                </a:solidFill>
              </a:rPr>
              <a:t>DAVRANIŞLAR</a:t>
            </a:r>
            <a:endParaRPr lang="tr-TR" sz="2400" dirty="0">
              <a:solidFill>
                <a:schemeClr val="bg1"/>
              </a:solidFill>
            </a:endParaRPr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1981063"/>
            <a:ext cx="4238687" cy="7184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Birbirinizi destekleyin. Diğer kişilerin fikirlerine açık olun. Birbirinizin sesi olun.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36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1981063"/>
            <a:ext cx="2002973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İŞ BİRLİĞİ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2693098" y="1981063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9" y="3062676"/>
            <a:ext cx="4193788" cy="25688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Özgün olun. Önce dinleyin. Sonuçlara sahip çıkın.</a:t>
            </a:r>
          </a:p>
        </p:txBody>
      </p:sp>
      <p:sp>
        <p:nvSpPr>
          <p:cNvPr id="39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2897204"/>
            <a:ext cx="2002973" cy="60959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 dirty="0">
                <a:solidFill>
                  <a:schemeClr val="bg1"/>
                </a:solidFill>
              </a:rPr>
              <a:t>GÜVEN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2693098" y="2897204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2693098" y="3899252"/>
            <a:ext cx="0" cy="5878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4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94498" y="647700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 dirty="0">
                <a:solidFill>
                  <a:schemeClr val="bg1"/>
                </a:solidFill>
              </a:rPr>
              <a:t>Örnek olun. Açık ve dürüst bir biçimde iletişim kurun. Takdir kazanın ve gösterin.</a:t>
            </a:r>
          </a:p>
        </p:txBody>
      </p:sp>
      <p:sp>
        <p:nvSpPr>
          <p:cNvPr id="45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71507" y="647700"/>
            <a:ext cx="2002973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SAYGI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2693098" y="647700"/>
            <a:ext cx="0" cy="816429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  <p:sp>
        <p:nvSpPr>
          <p:cNvPr id="47" name="Content Placeholder 3">
            <a:extLst>
              <a:ext uri="{FF2B5EF4-FFF2-40B4-BE49-F238E27FC236}">
                <a16:creationId xmlns:a16="http://schemas.microsoft.com/office/drawing/2014/main" id="{833C3185-F7E3-824F-A8BE-B1C92E2F8AA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178082" y="3880992"/>
            <a:ext cx="4268619" cy="102325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0" indent="0">
              <a:buClr>
                <a:schemeClr val="tx1"/>
              </a:buClr>
              <a:buSzPct val="100000"/>
              <a:buNone/>
            </a:pPr>
            <a:r>
              <a:rPr lang="tr-TR" sz="1400">
                <a:solidFill>
                  <a:schemeClr val="bg1"/>
                </a:solidFill>
              </a:rPr>
              <a:t>Sınırların ötesinde düşünün. Akıllıca riskler alın ve bunları ödüllendirin. Meraklı olun ve bir öğrenim kültürü geliştirin.</a:t>
            </a:r>
            <a:endParaRPr lang="tr-TR" sz="1400" dirty="0">
              <a:solidFill>
                <a:schemeClr val="bg1"/>
              </a:solidFill>
            </a:endParaRPr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id="{632C3573-2668-3940-A4BB-CDF97B8F4A3F}"/>
              </a:ext>
            </a:extLst>
          </p:cNvPr>
          <p:cNvSpPr txBox="1">
            <a:spLocks/>
          </p:cNvSpPr>
          <p:nvPr/>
        </p:nvSpPr>
        <p:spPr>
          <a:xfrm>
            <a:off x="755091" y="3655904"/>
            <a:ext cx="2002973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kern="1200" cap="all" baseline="0">
                <a:solidFill>
                  <a:srgbClr val="1F2A4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400">
                <a:solidFill>
                  <a:schemeClr val="bg1"/>
                </a:solidFill>
              </a:rPr>
              <a:t>inovasyon</a:t>
            </a:r>
            <a:endParaRPr lang="tr-TR" sz="2400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453991" y="522057"/>
            <a:ext cx="1443048" cy="0"/>
          </a:xfrm>
          <a:prstGeom prst="line">
            <a:avLst/>
          </a:prstGeom>
          <a:ln w="12700" cap="sq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51468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  <a:extLst>
    <a:ext uri="{05A4C25C-085E-4340-85A3-A5531E510DB2}">
      <thm15:themeFamily xmlns:thm15="http://schemas.microsoft.com/office/thememl/2012/main" name="Presentation8" id="{0BF02EEF-B9F0-2B45-B7AE-DB7127AEB584}" vid="{A2225CFB-859D-5248-887B-F3181D13953D}"/>
    </a:ext>
  </a:extLst>
</a:theme>
</file>

<file path=ppt/theme/theme2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ppt/theme/theme3.xml><?xml version="1.0" encoding="utf-8"?>
<a:theme xmlns:a="http://schemas.openxmlformats.org/drawingml/2006/main" name="PW">
  <a:themeElements>
    <a:clrScheme name="PW">
      <a:dk1>
        <a:srgbClr val="000000"/>
      </a:dk1>
      <a:lt1>
        <a:srgbClr val="FFFFFF"/>
      </a:lt1>
      <a:dk2>
        <a:srgbClr val="00A9E0"/>
      </a:dk2>
      <a:lt2>
        <a:srgbClr val="A89968"/>
      </a:lt2>
      <a:accent1>
        <a:srgbClr val="1F2A44"/>
      </a:accent1>
      <a:accent2>
        <a:srgbClr val="00A9E0"/>
      </a:accent2>
      <a:accent3>
        <a:srgbClr val="BABBB1"/>
      </a:accent3>
      <a:accent4>
        <a:srgbClr val="F2CD00"/>
      </a:accent4>
      <a:accent5>
        <a:srgbClr val="A89968"/>
      </a:accent5>
      <a:accent6>
        <a:srgbClr val="994878"/>
      </a:accent6>
      <a:hlink>
        <a:srgbClr val="00A9E0"/>
      </a:hlink>
      <a:folHlink>
        <a:srgbClr val="00A9E0"/>
      </a:folHlink>
    </a:clrScheme>
    <a:fontScheme name="PW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W"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  <a:ln w="12700" cap="sq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190500" dist="63500" dir="2700000" algn="br" rotWithShape="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>
    <a:spDef>
      <a:spPr>
        <a:ln>
          <a:noFill/>
        </a:ln>
      </a:spPr>
      <a:bodyPr/>
      <a:lstStyle>
        <a:defPPr algn="ctr">
          <a:lnSpc>
            <a:spcPct val="100000"/>
          </a:lnSpc>
          <a:defRPr sz="1100"/>
        </a:defPPr>
      </a:lstStyle>
      <a:style>
        <a:lnRef idx="0">
          <a:schemeClr val="accent1"/>
        </a:lnRef>
        <a:fillRef idx="1">
          <a:schemeClr val="accent1"/>
        </a:fillRef>
        <a:effectRef idx="0">
          <a:srgbClr val="000000"/>
        </a:effectRef>
        <a:fontRef idx="minor">
          <a:schemeClr val="lt1"/>
        </a:fontRef>
      </a:style>
    </a:spDef>
    <a:lnDef>
      <a:spPr>
        <a:ln w="12700" cap="sq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rgbClr val="000000"/>
        </a:effectRef>
        <a:fontRef idx="minor">
          <a:schemeClr val="lt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137160" indent="-137160">
          <a:lnSpc>
            <a:spcPct val="100000"/>
          </a:lnSpc>
          <a:spcBef>
            <a:spcPts val="900"/>
          </a:spcBef>
          <a:buClr>
            <a:schemeClr val="tx1"/>
          </a:buClr>
          <a:buSzPct val="100000"/>
          <a:buFont typeface="Arial"/>
          <a:buChar char="•"/>
          <a:defRPr sz="1100"/>
        </a:defPPr>
      </a:lstStyle>
    </a:txDef>
  </a:objectDefaults>
  <a:extraClrSchemeLst/>
  <a:custClrLst>
    <a:custClr name="PW Blue">
      <a:srgbClr val="1F2A44"/>
    </a:custClr>
    <a:custClr name="PW Sky Blue">
      <a:srgbClr val="00A9E0"/>
    </a:custClr>
    <a:custClr name="PW Gray">
      <a:srgbClr val="BABBB1"/>
    </a:custClr>
    <a:custClr name="PW Yellow">
      <a:srgbClr val="F2CD00"/>
    </a:custClr>
    <a:custClr name="PW Gold">
      <a:srgbClr val="A89968"/>
    </a:custClr>
    <a:custClr name="PW Purple">
      <a:srgbClr val="994878"/>
    </a:custClr>
    <a:custClr>
      <a:srgbClr val="E0A526"/>
    </a:custClr>
    <a:custClr>
      <a:srgbClr val="5B618F"/>
    </a:custClr>
    <a:custClr>
      <a:srgbClr val="34B78F"/>
    </a:custClr>
    <a:custClr>
      <a:srgbClr val="DA291C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PW_PowerPoint_16x9_Jan2019</Template>
  <TotalTime>15</TotalTime>
  <Words>1132</Words>
  <Application>Microsoft Office PowerPoint</Application>
  <PresentationFormat>On-screen Show (16:9)</PresentationFormat>
  <Paragraphs>186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Arial Narrow</vt:lpstr>
      <vt:lpstr>PW</vt:lpstr>
      <vt:lpstr>Temel Ekip Tartışması kılavuzumuz</vt:lpstr>
      <vt:lpstr>Çalışma seansı gündemi</vt:lpstr>
      <vt:lpstr>Kültürel Dönüşüm</vt:lpstr>
      <vt:lpstr>Buraya nasıl geldik?</vt:lpstr>
      <vt:lpstr>Temelimiz</vt:lpstr>
      <vt:lpstr>Amaç</vt:lpstr>
      <vt:lpstr>PowerPoint Presentation</vt:lpstr>
      <vt:lpstr>PowerPoint Presentation</vt:lpstr>
      <vt:lpstr>PowerPoint Presentation</vt:lpstr>
      <vt:lpstr>PowerPoint Presentation</vt:lpstr>
      <vt:lpstr>Davranışları hayata geçirmek</vt:lpstr>
      <vt:lpstr>SIRADA NE VAR?</vt:lpstr>
      <vt:lpstr>Sorularınız veya geri bildiriminiz mi var?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IS  ARIAL NARROW 28PT, ALL CAPS,  THREE LINES MAX</dc:title>
  <dc:creator>Strader, Samantha</dc:creator>
  <cp:keywords>Non Technical</cp:keywords>
  <cp:lastModifiedBy>Dong, Skylar</cp:lastModifiedBy>
  <cp:revision>126</cp:revision>
  <cp:lastPrinted>2019-03-05T19:04:25Z</cp:lastPrinted>
  <dcterms:created xsi:type="dcterms:W3CDTF">2019-01-28T15:56:27Z</dcterms:created>
  <dcterms:modified xsi:type="dcterms:W3CDTF">2019-04-16T08:39:28Z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9a859cec-f2e4-442a-881e-4adac8448a36</vt:lpwstr>
  </property>
  <property fmtid="{D5CDD505-2E9C-101B-9397-08002B2CF9AE}" pid="3" name="UTCTechnicalData">
    <vt:lpwstr>No</vt:lpwstr>
  </property>
  <property fmtid="{D5CDD505-2E9C-101B-9397-08002B2CF9AE}" pid="4" name="UTCTechnicalDataKeyword">
    <vt:lpwstr>Non Technical</vt:lpwstr>
  </property>
</Properties>
</file>