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2" r:id="rId3"/>
    <p:sldId id="290" r:id="rId4"/>
    <p:sldId id="294" r:id="rId5"/>
    <p:sldId id="267" r:id="rId6"/>
    <p:sldId id="295" r:id="rId7"/>
    <p:sldId id="293" r:id="rId8"/>
    <p:sldId id="312" r:id="rId9"/>
    <p:sldId id="302" r:id="rId10"/>
    <p:sldId id="313" r:id="rId11"/>
    <p:sldId id="301" r:id="rId12"/>
    <p:sldId id="309" r:id="rId13"/>
    <p:sldId id="314" r:id="rId14"/>
  </p:sldIdLst>
  <p:sldSz cx="9144000" cy="5143500" type="screen16x9"/>
  <p:notesSz cx="7023100" cy="93091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" userDrawn="1">
          <p15:clr>
            <a:srgbClr val="A4A3A4"/>
          </p15:clr>
        </p15:guide>
        <p15:guide id="3" pos="1901" userDrawn="1">
          <p15:clr>
            <a:srgbClr val="A4A3A4"/>
          </p15:clr>
        </p15:guide>
        <p15:guide id="4" pos="2074" userDrawn="1">
          <p15:clr>
            <a:srgbClr val="A4A3A4"/>
          </p15:clr>
        </p15:guide>
        <p15:guide id="5" pos="2794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2966" userDrawn="1">
          <p15:clr>
            <a:srgbClr val="A4A3A4"/>
          </p15:clr>
        </p15:guide>
        <p15:guide id="8" pos="3686" userDrawn="1">
          <p15:clr>
            <a:srgbClr val="A4A3A4"/>
          </p15:clr>
        </p15:guide>
        <p15:guide id="9" pos="3859" userDrawn="1">
          <p15:clr>
            <a:srgbClr val="A4A3A4"/>
          </p15:clr>
        </p15:guide>
        <p15:guide id="10" pos="4666" userDrawn="1">
          <p15:clr>
            <a:srgbClr val="A4A3A4"/>
          </p15:clr>
        </p15:guide>
        <p15:guide id="11" pos="5472" userDrawn="1">
          <p15:clr>
            <a:srgbClr val="A4A3A4"/>
          </p15:clr>
        </p15:guide>
        <p15:guide id="12" orient="horz" pos="836" userDrawn="1">
          <p15:clr>
            <a:srgbClr val="A4A3A4"/>
          </p15:clr>
        </p15:guide>
        <p15:guide id="13" orient="horz" pos="2994" userDrawn="1">
          <p15:clr>
            <a:srgbClr val="A4A3A4"/>
          </p15:clr>
        </p15:guide>
        <p15:guide id="14" orient="horz" pos="2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9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04D9E05-81B4-476A-963E-19F936495524}">
  <a:tblStyle styleId="{804D9E05-81B4-476A-963E-19F936495524}" styleName="PW Tabl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dk1"/>
              </a:solidFill>
            </a:ln>
          </a:top>
          <a:bottom>
            <a:ln w="6350">
              <a:solidFill>
                <a:schemeClr val="dk1"/>
              </a:solidFill>
            </a:ln>
          </a:bottom>
          <a:insideH>
            <a:ln w="6350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9050">
              <a:solidFill>
                <a:schemeClr val="dk1"/>
              </a:solidFill>
            </a:ln>
          </a:top>
          <a:bottom>
            <a:ln>
              <a:noFill/>
            </a:ln>
          </a:bottom>
        </a:tcBdr>
      </a:tcStyle>
    </a:lastRow>
    <a:firstRow>
      <a:tcTxStyle b="on">
        <a:fontRef idx="minor"/>
        <a:schemeClr val="dk1"/>
      </a:tcTxStyle>
      <a:tcStyle>
        <a:tcBdr>
          <a:top>
            <a:ln>
              <a:noFill/>
            </a:ln>
          </a:top>
          <a:bottom>
            <a:ln w="19050">
              <a:solidFill>
                <a:schemeClr val="dk1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823" autoAdjust="0"/>
    <p:restoredTop sz="96416" autoAdjust="0"/>
  </p:normalViewPr>
  <p:slideViewPr>
    <p:cSldViewPr snapToGrid="0" showGuides="1">
      <p:cViewPr varScale="1">
        <p:scale>
          <a:sx n="86" d="100"/>
          <a:sy n="86" d="100"/>
        </p:scale>
        <p:origin x="108" y="510"/>
      </p:cViewPr>
      <p:guideLst>
        <p:guide pos="288"/>
        <p:guide pos="1901"/>
        <p:guide pos="2074"/>
        <p:guide pos="2794"/>
        <p:guide pos="2880"/>
        <p:guide pos="2966"/>
        <p:guide pos="3686"/>
        <p:guide pos="3859"/>
        <p:guide pos="4666"/>
        <p:guide pos="5472"/>
        <p:guide orient="horz" pos="836"/>
        <p:guide orient="horz" pos="2994"/>
        <p:guide orient="horz" pos="2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798" y="7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750821-75C1-1940-AD64-CC1DCD9500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16049-9BC8-064A-9F61-B39A8EF6E7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CBAB957-6371-5A4A-BB34-BB1C8399199A}" type="datetimeFigureOut">
              <a:rPr lang="en-US" sz="1100">
                <a:cs typeface="Arial" panose="020B0604020202020204" pitchFamily="34" charset="0"/>
              </a:rPr>
              <a:t>4/17/2019</a:t>
            </a:fld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BCFD2-2AE2-A84A-964A-9EA6ADD2A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CE372-D866-DB4D-B5D1-AA8C61296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78D835-2505-6A4C-A3EF-FB89DA41943B}" type="slidenum">
              <a:rPr lang="en-US" sz="1100">
                <a:cs typeface="Arial" panose="020B0604020202020204" pitchFamily="34" charset="0"/>
              </a:rPr>
              <a:t>‹#›</a:t>
            </a:fld>
            <a:endParaRPr lang="en-US" sz="11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0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983F1DEF-8023-F044-9893-0F7B02A212A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419297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17FAF283-7579-064E-9877-064305519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4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5268" y="4480004"/>
            <a:ext cx="6565656" cy="4192974"/>
          </a:xfrm>
        </p:spPr>
        <p:txBody>
          <a:bodyPr/>
          <a:lstStyle/>
          <a:p>
            <a:pPr defTabSz="933237">
              <a:defRPr/>
            </a:pPr>
            <a:r>
              <a:rPr lang="pl-pl" b="1" dirty="0"/>
              <a:t>NOTATKI</a:t>
            </a:r>
          </a:p>
          <a:p>
            <a:pPr defTabSz="933237">
              <a:defRPr/>
            </a:pPr>
            <a:endParaRPr lang="en-US" b="1" dirty="0"/>
          </a:p>
          <a:p>
            <a:pPr marL="171450" indent="-171450" defTabSz="93323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Nasze Główne Zasady zostały stworzone w celu wyjaśnienia naszej korporacyjnej tożsamości.</a:t>
            </a:r>
          </a:p>
          <a:p>
            <a:pPr marL="171450" indent="-171450" defTabSz="93323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Dzięki nim mamy ten sam cel, wizję, misję, wartości i zachowania.</a:t>
            </a:r>
          </a:p>
          <a:p>
            <a:pPr marL="171450" indent="-171450" defTabSz="93323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Zapewniamy najwyższej jakości obsługę klienta.</a:t>
            </a:r>
          </a:p>
          <a:p>
            <a:pPr marL="171450" indent="-171450" defTabSz="93323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Wzmacniamy to, kim jesteśmy i w jaki sposób działamy.</a:t>
            </a:r>
          </a:p>
          <a:p>
            <a:pPr marL="171450" indent="-171450" defTabSz="933237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6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92974"/>
          </a:xfrm>
        </p:spPr>
        <p:txBody>
          <a:bodyPr/>
          <a:lstStyle/>
          <a:p>
            <a:pPr defTabSz="466618">
              <a:defRPr/>
            </a:pPr>
            <a:r>
              <a:rPr lang="pl-pl" b="1" dirty="0"/>
              <a:t>NOTATKI</a:t>
            </a:r>
          </a:p>
          <a:p>
            <a:pPr defTabSz="466618">
              <a:defRPr/>
            </a:pPr>
            <a:endParaRPr lang="en-US" i="1" dirty="0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Zachęcanie: motywujcie się nawzajem.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Umożliwianie: pokonujcie bariery.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Wspieranie: zapytajcie </a:t>
            </a:r>
            <a:r>
              <a:rPr lang="pl-PL" dirty="0"/>
              <a:t>–</a:t>
            </a:r>
            <a:r>
              <a:rPr lang="pl-pl" dirty="0"/>
              <a:t> czy to legalne? Czy przyniesie to korzyść mojemu klientowi? Czy chcę ponieść za to odpowiedzialność?</a:t>
            </a:r>
          </a:p>
          <a:p>
            <a:pPr marL="171450" indent="-171450" defTabSz="466618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defTabSz="466618">
              <a:defRPr/>
            </a:pP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1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92974"/>
          </a:xfrm>
        </p:spPr>
        <p:txBody>
          <a:bodyPr/>
          <a:lstStyle/>
          <a:p>
            <a:r>
              <a:rPr lang="pl-pl" b="1" dirty="0"/>
              <a:t>NOTATKI </a:t>
            </a:r>
          </a:p>
          <a:p>
            <a:endParaRPr lang="en-US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To zadanie pomoże pracownikom lepiej zrozumieć nowe zachowania oraz jak je wprowadzić na co dzień.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Proponowane instrukcje do tego ćwiczenia znajdują się poniżej, ale możesz zmienić wielkość grupy w zależności od potrzeb.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Podziel pracowników na grupy po 2–3 osoby. Jeśli grupa jest mniejsza, przypisz każdemu pracownikowi po jednym zachowaniu.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Przypisz każdej grupie jedno zachowanie i daj 2-3 minuty na zastanowienie się nad przykładami tego zachowania w pracy obecnie lub pomysłów, jak można by je okazać.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Po upływie czasu poproś uczestników o podzielenie się przykładami.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67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92974"/>
          </a:xfrm>
        </p:spPr>
        <p:txBody>
          <a:bodyPr/>
          <a:lstStyle/>
          <a:p>
            <a:r>
              <a:rPr lang="pl-pl" b="1" dirty="0"/>
              <a:t>NOTATKI </a:t>
            </a:r>
          </a:p>
          <a:p>
            <a:endParaRPr lang="en-US" dirty="0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Dzięki Naszym Głównym Zasadom Pratt &amp; Whitney osiągnie cel </a:t>
            </a:r>
            <a:r>
              <a:rPr lang="pl-PL" dirty="0"/>
              <a:t>–</a:t>
            </a:r>
            <a:r>
              <a:rPr lang="pl-pl" dirty="0"/>
              <a:t> przekroczymy oczekiwania naszych pracowników, klientów i partnerów.</a:t>
            </a:r>
          </a:p>
          <a:p>
            <a:pPr marL="171450" indent="-171450" defTabSz="466618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defTabSz="466618"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2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4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92974"/>
          </a:xfrm>
        </p:spPr>
        <p:txBody>
          <a:bodyPr/>
          <a:lstStyle/>
          <a:p>
            <a:endParaRPr lang="en-US" dirty="0"/>
          </a:p>
          <a:p>
            <a:pPr defTabSz="933237">
              <a:defRPr/>
            </a:pPr>
            <a:r>
              <a:rPr lang="pl-pl" b="1" dirty="0"/>
              <a:t>NOTATKI</a:t>
            </a:r>
          </a:p>
          <a:p>
            <a:pPr defTabSz="933237">
              <a:defRPr/>
            </a:pPr>
            <a:endParaRPr lang="en-US" b="1" dirty="0"/>
          </a:p>
          <a:p>
            <a:pPr marL="171450" indent="-171450" defTabSz="93323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Nasze Główne Zasady to jedna ze zmian zachodzących w kulturze Pratt &amp; Whitney.</a:t>
            </a:r>
          </a:p>
          <a:p>
            <a:pPr marL="171450" indent="-171450" defTabSz="93323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Na slajdzie 11 znajduje się ćwiczenie w grupach, które pomoże we wdrożeniu nowych zachowań na co dzień.</a:t>
            </a:r>
          </a:p>
          <a:p>
            <a:pPr marL="171450" indent="-171450" defTabSz="933237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8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312900" cy="4192974"/>
          </a:xfrm>
        </p:spPr>
        <p:txBody>
          <a:bodyPr/>
          <a:lstStyle/>
          <a:p>
            <a:endParaRPr lang="en-US" dirty="0"/>
          </a:p>
          <a:p>
            <a:pPr defTabSz="466618">
              <a:defRPr/>
            </a:pPr>
            <a:r>
              <a:rPr lang="pl-pl" b="1" dirty="0"/>
              <a:t>NOTATKI</a:t>
            </a:r>
          </a:p>
          <a:p>
            <a:pPr defTabSz="466618">
              <a:defRPr/>
            </a:pPr>
            <a:endParaRPr lang="en-US" b="1" dirty="0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Określenie Naszej tożsamości stanowiło prawdziwe wyzwanie.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Chcemy stworzyć kulturę, w której każdy pracownik ma poczucie celu i spełnienia w tym, co robi.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Upewnij się, że każdy pracownik rozumie cel firmy i swoją rolę w jego spełnieniu.</a:t>
            </a:r>
          </a:p>
          <a:p>
            <a:pPr marL="171450" indent="-171450" defTabSz="466618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1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defTabSz="466618">
              <a:defRPr/>
            </a:pPr>
            <a:r>
              <a:rPr lang="pl-pl" b="1" dirty="0"/>
              <a:t>NOTATKI</a:t>
            </a:r>
          </a:p>
          <a:p>
            <a:pPr defTabSz="466618">
              <a:defRPr/>
            </a:pPr>
            <a:endParaRPr lang="en-US" b="1" dirty="0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Filary sukcesu = nasze Wartości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Wartości połączone z Celem, Wizją, Misją oraz Zachowaniami = Nasze Główne Zasady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29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775608" cy="4192974"/>
          </a:xfrm>
        </p:spPr>
        <p:txBody>
          <a:bodyPr/>
          <a:lstStyle/>
          <a:p>
            <a:r>
              <a:rPr lang="pl-pl" b="1" dirty="0"/>
              <a:t>NOTATKI</a:t>
            </a:r>
          </a:p>
          <a:p>
            <a:pPr defTabSz="466618">
              <a:defRPr/>
            </a:pPr>
            <a:endParaRPr lang="en-US" b="1" dirty="0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Do Naszych Głównych Zasad dodano nową wartość: Przede wszystkim bezpieczeństwo.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Nic nie jest ważniejsze od bezpieczeństwa naszych pracowników i produktów.</a:t>
            </a:r>
          </a:p>
          <a:p>
            <a:pPr defTabSz="46661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5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r>
              <a:rPr lang="pl-pl" b="1" dirty="0"/>
              <a:t>NOTATKI</a:t>
            </a:r>
          </a:p>
          <a:p>
            <a:endParaRPr lang="en-US" i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Cel firmy to powód jej istnienia.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Wizja = jaką firmą chcemy być.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Misja = co robimy, aby osiągnąć nasz cel.</a:t>
            </a:r>
          </a:p>
          <a:p>
            <a:pPr>
              <a:lnSpc>
                <a:spcPct val="150000"/>
              </a:lnSpc>
            </a:pP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1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856" y="4480004"/>
            <a:ext cx="5469573" cy="4192974"/>
          </a:xfrm>
        </p:spPr>
        <p:txBody>
          <a:bodyPr/>
          <a:lstStyle/>
          <a:p>
            <a:pPr defTabSz="466618">
              <a:defRPr/>
            </a:pPr>
            <a:r>
              <a:rPr lang="pl-pl" b="1" dirty="0"/>
              <a:t>NOTATKI</a:t>
            </a:r>
          </a:p>
          <a:p>
            <a:pPr defTabSz="466618">
              <a:defRPr/>
            </a:pPr>
            <a:endParaRPr lang="en-US" b="1" dirty="0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Nasze Wartości to fundament naszej firmy.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Wcześniej nosiły one nazwę Filary sukcesu. 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Przede wszystkim bezpieczeństwo </a:t>
            </a:r>
            <a:r>
              <a:rPr lang="pl-PL" dirty="0"/>
              <a:t>–</a:t>
            </a:r>
            <a:r>
              <a:rPr lang="pl-pl" dirty="0"/>
              <a:t> nowa ważna wartość. Nic nie jest ważniejsze od bezpieczeństwa naszych pracowników.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Wspierajmy naszych ludzi: możemy tego dokonać, motywując pracowników do podejmowania decyzji i budując w nich poczucie celu i przynależności. 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Etyczny lider: zawsze postępujcie we właściwy sposób, przejrzyście i w zgodzie</a:t>
            </a:r>
            <a:br>
              <a:rPr lang="en-US" dirty="0"/>
            </a:br>
            <a:r>
              <a:rPr lang="pl-pl" dirty="0"/>
              <a:t>z wszelkimi odnośnymi przepisami.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Niezawodność: realizujcie obietnice dane współpracownikom i klientom, zachowujcie się odpowiedzialnie.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856" y="4480004"/>
            <a:ext cx="5469573" cy="4192974"/>
          </a:xfrm>
        </p:spPr>
        <p:txBody>
          <a:bodyPr/>
          <a:lstStyle/>
          <a:p>
            <a:pPr defTabSz="466618">
              <a:defRPr/>
            </a:pPr>
            <a:r>
              <a:rPr lang="pl-pl" b="1" dirty="0"/>
              <a:t>NOTATKI</a:t>
            </a:r>
          </a:p>
          <a:p>
            <a:pPr defTabSz="466618">
              <a:defRPr/>
            </a:pPr>
            <a:endParaRPr lang="en-US" b="1" dirty="0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Dbałość o wysoką jakość: dbanie o doskonałość naszych silników i procesów, aby były jak najbardziej skuteczne, wydajne i bezpieczne.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Wspólne tworzenie historii: opowiedzcie ją inaczej, dzielcie się historiami z większym gronem współpracowników.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Wzrost rentowności: traktujcie firmę jak swoją własność.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r>
              <a:rPr lang="pl-pl" b="1" dirty="0"/>
              <a:t>NOTATKI</a:t>
            </a:r>
          </a:p>
          <a:p>
            <a:pPr defTabSz="466618">
              <a:defRPr/>
            </a:pPr>
            <a:endParaRPr lang="en-US" b="1" dirty="0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Nasze wartości określają nasze zachowania.</a:t>
            </a:r>
            <a:r>
              <a:rPr lang="pl-pl" i="1" dirty="0"/>
              <a:t> </a:t>
            </a:r>
            <a:endParaRPr lang="en-US" dirty="0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Żyjemy według naszych Wartości i wspieramy przemianę kulturową.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Szacunek: dawajcie sobie wyzwania, ale róbcie to z szacunkiem.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Współpraca: tylko pracując razem, możemy wypełnić naszą misję.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Zaufanie: bierzcie odpowiedzialność za swoje wyniki.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Innowacyjność: wymagajcie ciągłego uczenia się.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1450" indent="-171450" defTabSz="466618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1450" indent="-171450" defTabSz="466618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1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tripes">
            <a:extLst>
              <a:ext uri="{FF2B5EF4-FFF2-40B4-BE49-F238E27FC236}">
                <a16:creationId xmlns:a16="http://schemas.microsoft.com/office/drawing/2014/main" id="{755844AA-8E86-CB48-ABF1-65A020387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FF857-760A-2343-8309-3D330C2B9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51B74-F8C2-CB46-8F2E-245EF42303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2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3" y="1327149"/>
            <a:ext cx="2560635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5394324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5" y="1327149"/>
            <a:ext cx="5394323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ef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4B963AC-83A2-664D-A0D3-87BF3810B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200" y="685800"/>
            <a:ext cx="384175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84175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1750" cy="3425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200" y="4846320"/>
            <a:ext cx="3841750" cy="182880"/>
          </a:xfrm>
        </p:spPr>
        <p:txBody>
          <a:bodyPr/>
          <a:lstStyle/>
          <a:p>
            <a:r>
              <a:rPr lang="en-US"/>
              <a:t>Our Core Team Discussion Guide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840481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61950"/>
            <a:ext cx="3840481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0481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199" y="4846320"/>
            <a:ext cx="3840481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White Ha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1A2099-37BB-B74F-BB2B-0DD16418E73F}"/>
              </a:ext>
            </a:extLst>
          </p:cNvPr>
          <p:cNvSpPr/>
          <p:nvPr userDrawn="1"/>
        </p:nvSpPr>
        <p:spPr bwMode="hidden">
          <a:xfrm>
            <a:off x="4572000" y="0"/>
            <a:ext cx="4572000" cy="5143500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100"/>
          </a:p>
        </p:txBody>
      </p:sp>
      <p:pic>
        <p:nvPicPr>
          <p:cNvPr id="11" name="Stripes">
            <a:extLst>
              <a:ext uri="{FF2B5EF4-FFF2-40B4-BE49-F238E27FC236}">
                <a16:creationId xmlns:a16="http://schemas.microsoft.com/office/drawing/2014/main" id="{78694725-8A1D-704F-A5A7-197AE500B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978276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978275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327149"/>
            <a:ext cx="3657600" cy="342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A333206C-1EA1-374A-AADC-B2F015ACC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Graphic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tripes">
            <a:extLst>
              <a:ext uri="{FF2B5EF4-FFF2-40B4-BE49-F238E27FC236}">
                <a16:creationId xmlns:a16="http://schemas.microsoft.com/office/drawing/2014/main" id="{98740251-4F31-AC48-B19F-178F9E938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9FC88-B3FC-634C-90E5-839C6491C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6222D4-2B9C-BF4C-B332-05ED173227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38B885F5-AA83-F04C-863E-4EE8E23B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 - Gray">
    <p:bg>
      <p:bgPr>
        <a:solidFill>
          <a:srgbClr val="A89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38B885F5-AA83-F04C-863E-4EE8E23B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 - Gray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38B885F5-AA83-F04C-863E-4EE8E23B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F975D6C3-6FBA-7C40-9BBF-A851E8BC3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0EEEBA78-11F6-004E-B1EF-003A79C29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13749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3EF0035-6122-884E-B674-FAC6B1C2E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4708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3807B293-61F4-BD45-93DE-C056CAC4F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6006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0720267-28AB-6F40-9EF3-B2ECDE13157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A5060-99DB-444B-8BFA-BE399D9C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F15F4-CD9F-46BC-8AF6-230C475A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rgbClr val="1F2A44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2EF93B-BCFE-E949-B931-D1D8B3C2C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77250"/>
            <a:ext cx="1892807" cy="110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3B559-05CA-CA4E-B46A-5315B6F6EF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8" name="Stripes">
            <a:extLst>
              <a:ext uri="{FF2B5EF4-FFF2-40B4-BE49-F238E27FC236}">
                <a16:creationId xmlns:a16="http://schemas.microsoft.com/office/drawing/2014/main" id="{4DAE065B-FEEE-3C4D-8DAB-3C2C59A453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8FBEBC2B-6B4D-8447-A494-06F40D9DC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7C5D6-48E0-1C41-980F-6FF8CB48C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EEE436-159F-7B45-ADE3-D4C62229FA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098" y="1966724"/>
            <a:ext cx="1890486" cy="1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68CA46-7E04-4A4E-B791-601BE6B2D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966724"/>
            <a:ext cx="1892807" cy="11049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A1507-E0B4-7644-A6D5-1C7BDF4579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150"/>
            <a:ext cx="6950075" cy="34277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29AD0E3-21B4-0142-8812-17F8526147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42922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690"/>
            <a:ext cx="6950075" cy="3425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C436A57D-63D7-944F-A634-3C24056ED887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978FA-196A-497B-BB7B-3F09180B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6950075" cy="643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A5ABA-400E-479E-8C02-C881A0668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8229600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31AA-84FD-4BFB-A4DA-131B56FF8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46320"/>
            <a:ext cx="3978275" cy="182880"/>
          </a:xfrm>
          <a:prstGeom prst="rect">
            <a:avLst/>
          </a:prstGeom>
        </p:spPr>
        <p:txBody>
          <a:bodyPr vert="horz" wrap="none" lIns="0" tIns="18288" rIns="0" bIns="0" rtlCol="0" anchor="t" anchorCtr="0"/>
          <a:lstStyle>
            <a:lvl1pPr algn="l">
              <a:defRPr sz="7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Our Core Team Discussion Guide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B8385-F29C-4D6F-8D9C-7271128C3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4846320"/>
            <a:ext cx="457200" cy="182880"/>
          </a:xfrm>
          <a:prstGeom prst="rect">
            <a:avLst/>
          </a:prstGeom>
        </p:spPr>
        <p:txBody>
          <a:bodyPr vert="horz" wrap="none" lIns="0" tIns="9144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57" r:id="rId3"/>
    <p:sldLayoutId id="2147483650" r:id="rId4"/>
    <p:sldLayoutId id="2147483660" r:id="rId5"/>
    <p:sldLayoutId id="2147483652" r:id="rId6"/>
    <p:sldLayoutId id="2147483661" r:id="rId7"/>
    <p:sldLayoutId id="2147483656" r:id="rId8"/>
    <p:sldLayoutId id="2147483662" r:id="rId9"/>
    <p:sldLayoutId id="2147483679" r:id="rId10"/>
    <p:sldLayoutId id="2147483680" r:id="rId11"/>
    <p:sldLayoutId id="2147483664" r:id="rId12"/>
    <p:sldLayoutId id="2147483665" r:id="rId13"/>
    <p:sldLayoutId id="2147483675" r:id="rId14"/>
    <p:sldLayoutId id="2147483676" r:id="rId15"/>
    <p:sldLayoutId id="2147483677" r:id="rId16"/>
    <p:sldLayoutId id="2147483678" r:id="rId17"/>
    <p:sldLayoutId id="2147483674" r:id="rId18"/>
    <p:sldLayoutId id="2147483651" r:id="rId19"/>
    <p:sldLayoutId id="2147483666" r:id="rId20"/>
    <p:sldLayoutId id="2147483682" r:id="rId21"/>
    <p:sldLayoutId id="2147483683" r:id="rId22"/>
    <p:sldLayoutId id="2147483667" r:id="rId23"/>
    <p:sldLayoutId id="2147483668" r:id="rId24"/>
    <p:sldLayoutId id="2147483669" r:id="rId25"/>
    <p:sldLayoutId id="2147483670" r:id="rId26"/>
    <p:sldLayoutId id="2147483654" r:id="rId27"/>
    <p:sldLayoutId id="2147483663" r:id="rId28"/>
    <p:sldLayoutId id="2147483655" r:id="rId29"/>
    <p:sldLayoutId id="2147483671" r:id="rId30"/>
    <p:sldLayoutId id="2147483672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rgbClr val="1F2A44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8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836" userDrawn="1">
          <p15:clr>
            <a:srgbClr val="F26B43"/>
          </p15:clr>
        </p15:guide>
        <p15:guide id="5" orient="horz" pos="2994" userDrawn="1">
          <p15:clr>
            <a:srgbClr val="F26B43"/>
          </p15:clr>
        </p15:guide>
        <p15:guide id="6" pos="2794" userDrawn="1">
          <p15:clr>
            <a:srgbClr val="F26B43"/>
          </p15:clr>
        </p15:guide>
        <p15:guide id="7" pos="2966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1901" userDrawn="1">
          <p15:clr>
            <a:srgbClr val="F26B43"/>
          </p15:clr>
        </p15:guide>
        <p15:guide id="10" pos="2074" userDrawn="1">
          <p15:clr>
            <a:srgbClr val="F26B43"/>
          </p15:clr>
        </p15:guide>
        <p15:guide id="11" pos="3686" userDrawn="1">
          <p15:clr>
            <a:srgbClr val="F26B43"/>
          </p15:clr>
        </p15:guide>
        <p15:guide id="12" pos="3859" userDrawn="1">
          <p15:clr>
            <a:srgbClr val="F26B43"/>
          </p15:clr>
        </p15:guide>
        <p15:guide id="13" pos="4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51B2-BD57-E345-9474-D4CA9AE61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327150"/>
            <a:ext cx="6263014" cy="1597024"/>
          </a:xfrm>
        </p:spPr>
        <p:txBody>
          <a:bodyPr/>
          <a:lstStyle/>
          <a:p>
            <a:r>
              <a:rPr lang="pl-pl" dirty="0"/>
              <a:t>Nasze Główne Zasady </a:t>
            </a:r>
            <a:r>
              <a:rPr lang="en-US" dirty="0"/>
              <a:t>–</a:t>
            </a:r>
            <a:r>
              <a:rPr lang="pl-pl" dirty="0"/>
              <a:t> przewodnik dyskusji dla zespołów</a:t>
            </a:r>
          </a:p>
        </p:txBody>
      </p:sp>
    </p:spTree>
    <p:extLst>
      <p:ext uri="{BB962C8B-B14F-4D97-AF65-F5344CB8AC3E}">
        <p14:creationId xmlns:p14="http://schemas.microsoft.com/office/powerpoint/2010/main" val="22508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Nasze Główne Zasady </a:t>
            </a:r>
            <a:r>
              <a:rPr lang="pl-PL" dirty="0"/>
              <a:t>–</a:t>
            </a:r>
            <a:r>
              <a:rPr lang="pl-pl" dirty="0"/>
              <a:t> przewodnik dyskusji dla zespołów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3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110" cy="647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solidFill>
                  <a:schemeClr val="bg1"/>
                </a:solidFill>
              </a:rPr>
              <a:t>ZACHOWANIA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8" y="717045"/>
            <a:ext cx="4425502" cy="718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pl-pl" sz="1400" dirty="0">
                <a:solidFill>
                  <a:schemeClr val="bg1"/>
                </a:solidFill>
              </a:rPr>
              <a:t>Zakładajcie dobre intencje. Okazujcie empatię. Rozwijajcie się nawzajem i bądźcie dla siebie coachami.</a:t>
            </a:r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71507" y="717045"/>
            <a:ext cx="2002973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bg1"/>
                </a:solidFill>
              </a:rPr>
              <a:t>Zachęcanie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693098" y="717045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9" y="1902126"/>
            <a:ext cx="4193788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pl-pl" sz="1400" dirty="0">
                <a:solidFill>
                  <a:schemeClr val="bg1"/>
                </a:solidFill>
              </a:rPr>
              <a:t>Budujcie znaczące relacje. Starajcie się wspólnie wypracowywać rozwiązania. Pokonujcie bariery.</a:t>
            </a:r>
          </a:p>
        </p:txBody>
      </p:sp>
      <p:sp>
        <p:nvSpPr>
          <p:cNvPr id="47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71507" y="1902126"/>
            <a:ext cx="2002973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bg1"/>
                </a:solidFill>
              </a:rPr>
              <a:t>Umożliwianie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693098" y="1902126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8" y="2755053"/>
            <a:ext cx="4730302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pl-pl" sz="1400" dirty="0">
                <a:solidFill>
                  <a:schemeClr val="bg1"/>
                </a:solidFill>
              </a:rPr>
              <a:t>Jasno określajcie oczekiwania i delegujcie obowiązki. Bądźcie otwarci na różne możliwości. Podejmujcie inicjatywę i informujcie innych o postępach.</a:t>
            </a:r>
          </a:p>
        </p:txBody>
      </p:sp>
      <p:sp>
        <p:nvSpPr>
          <p:cNvPr id="53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71507" y="2755053"/>
            <a:ext cx="2002973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bg1"/>
                </a:solidFill>
              </a:rPr>
              <a:t>WSPIERANIE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693098" y="2776823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281940" y="522057"/>
            <a:ext cx="1737360" cy="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39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F928DA8-ED09-C846-AD9D-CC951EFF8C5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l-pl" dirty="0"/>
              <a:t>Opcjonalne ćwiczenie w grupach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9838E-12E2-A843-82B4-5A5DD483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pl-pl" dirty="0"/>
              <a:t>Zachowania w życiu codziennym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27E0B6C0-6A5A-9840-AF76-D6E69674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690"/>
            <a:ext cx="3596185" cy="3425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/>
              <a:t>Pomyśl o przypisanym Ci zachowaniu</a:t>
            </a:r>
            <a:br>
              <a:rPr lang="en-US" sz="1400" dirty="0"/>
            </a:br>
            <a:r>
              <a:rPr lang="pl-pl" sz="1400" dirty="0"/>
              <a:t>i co dla Ciebie oznacza.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pl-pl" sz="1400" dirty="0"/>
              <a:t>Poświęć parę minut na zapisanie paru przykładów tego zachowania w Twojej pracy lub pomysłów, jak można by je okazać.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pl-pl" sz="1400" dirty="0"/>
              <a:t>Przedstaw najlepsze przykłady grupie.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Nasze Główne Zasady </a:t>
            </a:r>
            <a:r>
              <a:rPr lang="pl-PL" dirty="0"/>
              <a:t>–</a:t>
            </a:r>
            <a:r>
              <a:rPr lang="pl-pl" dirty="0"/>
              <a:t> przewodnik dyskusji dla zespołów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85" y="1329690"/>
            <a:ext cx="4727684" cy="31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838E-12E2-A843-82B4-5A5DD483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pl-pl" dirty="0"/>
              <a:t>CO DALEJ?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27E0B6C0-6A5A-9840-AF76-D6E69674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690"/>
            <a:ext cx="6950075" cy="3425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dirty="0"/>
              <a:t>ZAPAMIĘTAJ</a:t>
            </a:r>
          </a:p>
          <a:p>
            <a:pPr marL="0" indent="0">
              <a:buNone/>
            </a:pPr>
            <a:r>
              <a:rPr lang="pl-pl" sz="1400" dirty="0"/>
              <a:t>Dzisiaj poznaliście Nasze Główne Zasady i zrozumieliście Zachowania, które umożliwią ich wprowadzenie. Będziemy jeszcze do nich wracać.</a:t>
            </a:r>
          </a:p>
          <a:p>
            <a:pPr marL="0" indent="0">
              <a:buNone/>
            </a:pPr>
            <a:r>
              <a:rPr lang="pl-pl" sz="1400" b="1" dirty="0"/>
              <a:t>ZASTOSUJ</a:t>
            </a:r>
          </a:p>
          <a:p>
            <a:pPr marL="0" indent="0">
              <a:buNone/>
            </a:pPr>
            <a:r>
              <a:rPr lang="pl-pl" sz="1400" dirty="0"/>
              <a:t>Mamy nadzieję, że pracownicy zaczną stosować te zachowania w codziennej pracy, zgodnie z Wartościami tworzącymi naszą tożsamość. </a:t>
            </a:r>
          </a:p>
          <a:p>
            <a:pPr marL="0" indent="0">
              <a:buNone/>
            </a:pPr>
            <a:r>
              <a:rPr lang="pl-pl" sz="1400" b="1" dirty="0"/>
              <a:t>ŻYJ WEDŁUG NICH</a:t>
            </a:r>
          </a:p>
          <a:p>
            <a:pPr marL="0" indent="0">
              <a:buNone/>
            </a:pPr>
            <a:r>
              <a:rPr lang="pl-pl" sz="1400" dirty="0"/>
              <a:t>Gdy te Wartości i Zachowania zostaną w pełni wprowadzone do naszej codziennej pracy, opracujemy sposoby i środki ich rozpoznawania oraz oceny.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Nasze Główne Zasady </a:t>
            </a:r>
            <a:r>
              <a:rPr lang="pl-PL" dirty="0"/>
              <a:t>–</a:t>
            </a:r>
            <a:r>
              <a:rPr lang="pl-pl" dirty="0"/>
              <a:t> przewodnik dyskusji dla zespołów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51B2-BD57-E345-9474-D4CA9AE61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327150"/>
            <a:ext cx="8229600" cy="1597024"/>
          </a:xfrm>
        </p:spPr>
        <p:txBody>
          <a:bodyPr/>
          <a:lstStyle/>
          <a:p>
            <a:pPr lvl="0" algn="ctr"/>
            <a:r>
              <a:rPr lang="pl-pl" dirty="0"/>
              <a:t>Pytania lub opinie?</a:t>
            </a:r>
          </a:p>
        </p:txBody>
      </p:sp>
    </p:spTree>
    <p:extLst>
      <p:ext uri="{BB962C8B-B14F-4D97-AF65-F5344CB8AC3E}">
        <p14:creationId xmlns:p14="http://schemas.microsoft.com/office/powerpoint/2010/main" val="9887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838E-12E2-A843-82B4-5A5DD483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pl-pl" dirty="0"/>
              <a:t>Plan sesji szkoleniowej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27E0B6C0-6A5A-9840-AF76-D6E69674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690"/>
            <a:ext cx="6950075" cy="3425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dirty="0"/>
              <a:t>Zmiana kulturowa</a:t>
            </a:r>
          </a:p>
          <a:p>
            <a:pPr marL="0" indent="0">
              <a:buNone/>
            </a:pPr>
            <a:r>
              <a:rPr lang="pl-pl" sz="1400" b="1" dirty="0"/>
              <a:t>Jak znaleźliśmy się w obecnej</a:t>
            </a:r>
            <a:br>
              <a:rPr lang="en-US" sz="1400" b="1" dirty="0"/>
            </a:br>
            <a:r>
              <a:rPr lang="pl-pl" sz="1400" b="1" dirty="0"/>
              <a:t>sytuacji</a:t>
            </a:r>
          </a:p>
          <a:p>
            <a:pPr marL="0" indent="0">
              <a:buNone/>
            </a:pPr>
            <a:r>
              <a:rPr lang="pl-pl" sz="1400" b="1" dirty="0"/>
              <a:t>Przedstawiamy: </a:t>
            </a:r>
            <a:br>
              <a:rPr lang="en-US" sz="1400" b="1" dirty="0"/>
            </a:br>
            <a:r>
              <a:rPr lang="pl-pl" sz="1400" b="1" dirty="0"/>
              <a:t>Nasze</a:t>
            </a:r>
            <a:r>
              <a:rPr lang="en-US" sz="1400" b="1" dirty="0"/>
              <a:t> </a:t>
            </a:r>
            <a:r>
              <a:rPr lang="pl-pl" sz="1400" b="1" dirty="0"/>
              <a:t>Główne Zasady</a:t>
            </a:r>
          </a:p>
          <a:p>
            <a:pPr marL="0" indent="0">
              <a:buNone/>
            </a:pPr>
            <a:r>
              <a:rPr lang="pl-pl" sz="1400" b="1" dirty="0"/>
              <a:t>Cel, Wizja i Misja</a:t>
            </a:r>
          </a:p>
          <a:p>
            <a:pPr marL="0" indent="0">
              <a:buNone/>
            </a:pPr>
            <a:r>
              <a:rPr lang="pl-pl" sz="1400" b="1" dirty="0"/>
              <a:t>Wartości</a:t>
            </a:r>
          </a:p>
          <a:p>
            <a:pPr marL="0" indent="0">
              <a:buNone/>
            </a:pPr>
            <a:r>
              <a:rPr lang="pl-pl" sz="1400" b="1" dirty="0"/>
              <a:t>Zachowania</a:t>
            </a:r>
          </a:p>
          <a:p>
            <a:pPr marL="0" indent="0">
              <a:buNone/>
            </a:pPr>
            <a:r>
              <a:rPr lang="pl-pl" sz="1400" b="1" dirty="0"/>
              <a:t>Ćwiczenie w grupach</a:t>
            </a:r>
          </a:p>
          <a:p>
            <a:pPr marL="0" indent="0">
              <a:buNone/>
            </a:pPr>
            <a:r>
              <a:rPr lang="pl-pl" sz="1400" b="1" dirty="0"/>
              <a:t>Pytania i odpowiedzi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Nasze Główne Zasady </a:t>
            </a:r>
            <a:r>
              <a:rPr lang="pl-PL" dirty="0"/>
              <a:t>–</a:t>
            </a:r>
            <a:r>
              <a:rPr lang="pl-pl" dirty="0"/>
              <a:t> przewodnik dyskusji dla zespołów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A416A-62A9-454D-A097-D4026D9DC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79" t="25457" b="6062"/>
          <a:stretch/>
        </p:blipFill>
        <p:spPr>
          <a:xfrm>
            <a:off x="3656559" y="520868"/>
            <a:ext cx="5289550" cy="42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5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8D2B-F6E8-8F4B-8219-FBDD5736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6950075" cy="643890"/>
          </a:xfrm>
        </p:spPr>
        <p:txBody>
          <a:bodyPr/>
          <a:lstStyle/>
          <a:p>
            <a:r>
              <a:rPr lang="pl-pl" dirty="0"/>
              <a:t>Zmiana kulturowa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2730675" cy="34258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pl-pl" sz="1400" dirty="0">
                <a:latin typeface="Arial" charset="0"/>
              </a:rPr>
              <a:t>W kulturze firmy Pratt &amp; Whitney zachodzą zmiany.</a:t>
            </a:r>
            <a:br>
              <a:rPr dirty="0"/>
            </a:br>
            <a:endParaRPr lang="en-US" sz="1400" dirty="0">
              <a:latin typeface="Arial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pl-pl" sz="1400" dirty="0">
                <a:latin typeface="Arial" charset="0"/>
              </a:rPr>
              <a:t>Pracownicy muszą zrozumieć to, kim jesteśmy i jak pracujemy z</a:t>
            </a:r>
            <a:r>
              <a:rPr lang="en-US" sz="1400" dirty="0">
                <a:latin typeface="Arial" charset="0"/>
              </a:rPr>
              <a:t> </a:t>
            </a:r>
            <a:r>
              <a:rPr lang="pl-pl" sz="1400" dirty="0">
                <a:latin typeface="Arial" charset="0"/>
              </a:rPr>
              <a:t>klientami, dostawcami oraz sobą nawzajem.</a:t>
            </a:r>
            <a:br>
              <a:rPr dirty="0"/>
            </a:br>
            <a:endParaRPr lang="en-US" sz="1400" dirty="0">
              <a:latin typeface="Arial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pl-pl" sz="1400" dirty="0">
                <a:latin typeface="Arial" charset="0"/>
              </a:rPr>
              <a:t>Konsekwentna, przejrzysta</a:t>
            </a:r>
            <a:br>
              <a:rPr lang="en-US" sz="1400" dirty="0">
                <a:latin typeface="Arial" charset="0"/>
              </a:rPr>
            </a:br>
            <a:r>
              <a:rPr lang="pl-pl" sz="1400" dirty="0">
                <a:latin typeface="Arial" charset="0"/>
              </a:rPr>
              <a:t>i terminowa komunikacja jest niezbędna, aby te zmiany</a:t>
            </a:r>
            <a:br>
              <a:rPr lang="en-US" sz="1400" dirty="0">
                <a:latin typeface="Arial" charset="0"/>
              </a:rPr>
            </a:br>
            <a:r>
              <a:rPr lang="pl-pl" sz="1400" dirty="0">
                <a:latin typeface="Arial" charset="0"/>
              </a:rPr>
              <a:t>mogły zostać wdrożone.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DC5372-731F-1542-9BEF-CF64919AF978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5733"/>
          <a:stretch/>
        </p:blipFill>
        <p:spPr>
          <a:xfrm>
            <a:off x="3601453" y="1327149"/>
            <a:ext cx="5084948" cy="2926080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9C053-9239-8B4A-B7E4-E66BD0C3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Nasze Główne Zasady </a:t>
            </a:r>
            <a:r>
              <a:rPr lang="pl-PL" dirty="0"/>
              <a:t>–</a:t>
            </a:r>
            <a:r>
              <a:rPr lang="pl-pl" dirty="0"/>
              <a:t> przewodnik dyskusji dla zespołów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B01F2-87A9-B140-9485-05C559BE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8A488-3CB0-F041-ABB7-AD8D0CA12881}"/>
              </a:ext>
            </a:extLst>
          </p:cNvPr>
          <p:cNvSpPr txBox="1"/>
          <p:nvPr/>
        </p:nvSpPr>
        <p:spPr>
          <a:xfrm>
            <a:off x="3721767" y="1428076"/>
            <a:ext cx="2303251" cy="137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pl-pl" sz="1200" dirty="0">
                <a:solidFill>
                  <a:schemeClr val="bg1"/>
                </a:solidFill>
              </a:rPr>
              <a:t>„My, liderzy, jesteśmy odpowiedzialni za zaangażowanie nie tylko umysłów, ale również serc naszych pracowników, dając im poczucie wyższego celu.”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pl-pl" sz="1200" dirty="0">
                <a:solidFill>
                  <a:schemeClr val="bg1"/>
                </a:solidFill>
              </a:rPr>
              <a:t>Bob Leduc</a:t>
            </a:r>
          </a:p>
        </p:txBody>
      </p:sp>
    </p:spTree>
    <p:extLst>
      <p:ext uri="{BB962C8B-B14F-4D97-AF65-F5344CB8AC3E}">
        <p14:creationId xmlns:p14="http://schemas.microsoft.com/office/powerpoint/2010/main" val="299768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838E-12E2-A843-82B4-5A5DD483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3978274" cy="3238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Jak znaleźliśmy się w obecnej</a:t>
            </a:r>
            <a:br>
              <a:rPr lang="en-US" dirty="0"/>
            </a:br>
            <a:r>
              <a:rPr lang="pl-pl" dirty="0"/>
              <a:t>sytuacji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27E0B6C0-6A5A-9840-AF76-D6E69674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91" y="1064975"/>
            <a:ext cx="4234543" cy="3113809"/>
          </a:xfrm>
        </p:spPr>
        <p:txBody>
          <a:bodyPr>
            <a:noAutofit/>
          </a:bodyPr>
          <a:lstStyle/>
          <a:p>
            <a:r>
              <a:rPr lang="pl-pl" sz="1400" dirty="0"/>
              <a:t>Filary sukcesu wprowadzone w 2017 r.</a:t>
            </a:r>
          </a:p>
          <a:p>
            <a:pPr lvl="1"/>
            <a:r>
              <a:rPr lang="pl-pl" sz="1400" dirty="0"/>
              <a:t>Wpływ na zachowanie pracowników</a:t>
            </a:r>
          </a:p>
          <a:p>
            <a:pPr lvl="1"/>
            <a:r>
              <a:rPr lang="pl-pl" sz="1400" dirty="0"/>
              <a:t>Brak zgodności między Filarami a lokalnymi wartościami i filozofiami</a:t>
            </a:r>
          </a:p>
          <a:p>
            <a:pPr marL="137160" lvl="1" indent="0">
              <a:buNone/>
            </a:pPr>
            <a:endParaRPr lang="en-US" sz="1400" dirty="0"/>
          </a:p>
          <a:p>
            <a:r>
              <a:rPr lang="pl-pl" sz="1400" dirty="0"/>
              <a:t>Nasze Główne Zasady wprowadzone w 2019 r.</a:t>
            </a:r>
          </a:p>
          <a:p>
            <a:pPr lvl="1"/>
            <a:r>
              <a:rPr lang="pl-pl" sz="1400" dirty="0"/>
              <a:t>Upraszczają Naszą tożsamość, łącząc Wartości (zwane Filarami sukcesu) z naszym Celem, Wizją, Misją i Zachowaniami.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Nasze Główne Zasady </a:t>
            </a:r>
            <a:r>
              <a:rPr lang="pl-PL" dirty="0"/>
              <a:t>–</a:t>
            </a:r>
            <a:r>
              <a:rPr lang="pl-pl" dirty="0"/>
              <a:t> przewodnik dyskusji dla zespołów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t="18889" r="5953" b="21852"/>
          <a:stretch/>
        </p:blipFill>
        <p:spPr>
          <a:xfrm>
            <a:off x="4554749" y="402311"/>
            <a:ext cx="4449595" cy="2080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4A416A-62A9-454D-A097-D4026D9DC7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79" t="25457" b="6062"/>
          <a:stretch/>
        </p:blipFill>
        <p:spPr>
          <a:xfrm>
            <a:off x="5184077" y="2508580"/>
            <a:ext cx="3190937" cy="25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>
            <a:extLst>
              <a:ext uri="{FF2B5EF4-FFF2-40B4-BE49-F238E27FC236}">
                <a16:creationId xmlns:a16="http://schemas.microsoft.com/office/drawing/2014/main" id="{7024AC5D-3B2A-754B-AC79-460B288E89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pl-pl" dirty="0"/>
              <a:t>Kim jesteśmy i w jaki sposób działamy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pl-pl" dirty="0"/>
              <a:t>Nasze Główne Zasady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76DACB-20E6-CE48-8042-0680558C4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6047" y="1321742"/>
            <a:ext cx="3380441" cy="3425825"/>
          </a:xfrm>
        </p:spPr>
        <p:txBody>
          <a:bodyPr>
            <a:normAutofit/>
          </a:bodyPr>
          <a:lstStyle/>
          <a:p>
            <a:r>
              <a:rPr lang="pl-pl" sz="1400" dirty="0"/>
              <a:t>Dzięki nim nasze korporacyjne wartości stają się jasne i zrozumiałe.</a:t>
            </a:r>
          </a:p>
          <a:p>
            <a:r>
              <a:rPr lang="pl-pl" sz="1400" dirty="0"/>
              <a:t>Stanowią fundament sposobu tworzenia bezpiecznych</a:t>
            </a:r>
            <a:r>
              <a:rPr lang="en-US" sz="1400" dirty="0"/>
              <a:t> </a:t>
            </a:r>
            <a:r>
              <a:rPr lang="pl-pl" sz="1400" dirty="0"/>
              <a:t>i niezawodnych produktów dla naszych klientów.</a:t>
            </a:r>
          </a:p>
          <a:p>
            <a:r>
              <a:rPr lang="pl-pl" sz="1400" dirty="0"/>
              <a:t>Są niezbędne do spełnienia naszej wizji bycia najbardziej szanowanym przedsiębiorstwem lotniczym na świecie.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4F3F9-5B09-1A47-8FCC-7C09B6105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Nasze Główne Zasady </a:t>
            </a:r>
            <a:r>
              <a:rPr lang="pl-PL" dirty="0"/>
              <a:t>–</a:t>
            </a:r>
            <a:r>
              <a:rPr lang="pl-pl" dirty="0"/>
              <a:t> przewodnik dyskusji dla zespołów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11D0B-6690-8A42-AB3B-650BFFCF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5" y="1166310"/>
            <a:ext cx="4206622" cy="33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89150"/>
            <a:ext cx="9144000" cy="3054350"/>
          </a:xfrm>
          <a:prstGeom prst="rect">
            <a:avLst/>
          </a:prstGeom>
          <a:solidFill>
            <a:srgbClr val="A89968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1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Nasze Główne Zasady </a:t>
            </a:r>
            <a:r>
              <a:rPr lang="pl-PL" dirty="0"/>
              <a:t>–</a:t>
            </a:r>
            <a:r>
              <a:rPr lang="pl-pl" dirty="0"/>
              <a:t> przewodnik dyskusji dla zespołów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0589" y="595216"/>
            <a:ext cx="3848182" cy="15480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90000"/>
              <a:buNone/>
            </a:pPr>
            <a:r>
              <a:rPr lang="pl-pl" sz="1400" dirty="0">
                <a:latin typeface="Arial" charset="0"/>
              </a:rPr>
              <a:t>Wierzymy, że latanie jest motorem postępu ludzkości, sposobem na przekraczanie granic, łączenie ludzi, rozwijanie gospodarki i ochronę świata. Razem przekraczamy oczekiwania, aby nasi pracownicy, klienci i partnerzy mogli zapewniać najwyższej jakości obsługę.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198" y="595215"/>
            <a:ext cx="2002973" cy="1267327"/>
          </a:xfrm>
        </p:spPr>
        <p:txBody>
          <a:bodyPr anchor="ctr" anchorCtr="0"/>
          <a:lstStyle/>
          <a:p>
            <a:r>
              <a:rPr lang="pl-pl" sz="2400" dirty="0">
                <a:solidFill>
                  <a:schemeClr val="bg1"/>
                </a:solidFill>
              </a:rPr>
              <a:t>Cel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460171" y="616987"/>
            <a:ext cx="0" cy="1245555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 txBox="1">
            <a:spLocks/>
          </p:cNvSpPr>
          <p:nvPr/>
        </p:nvSpPr>
        <p:spPr>
          <a:xfrm>
            <a:off x="2650588" y="2528677"/>
            <a:ext cx="430761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3716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SzPct val="90000"/>
              <a:buFont typeface="Arial" panose="020B0604020202020204" pitchFamily="34" charset="0"/>
              <a:buNone/>
            </a:pPr>
            <a:r>
              <a:rPr lang="pl-pl" sz="1400" dirty="0">
                <a:solidFill>
                  <a:schemeClr val="bg1"/>
                </a:solidFill>
                <a:latin typeface="Arial" charset="0"/>
              </a:rPr>
              <a:t>Grupa ludzi darzących się zaufaniem, którzy wspólnie przekraczają oczekiwania i tworzą najbardziej szanowane przedsiębiorstwo lotnicze na świecie.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457198" y="2528676"/>
            <a:ext cx="2002973" cy="4090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bg1"/>
                </a:solidFill>
              </a:rPr>
              <a:t>Wizja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460171" y="2550447"/>
            <a:ext cx="0" cy="658368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 txBox="1">
            <a:spLocks/>
          </p:cNvSpPr>
          <p:nvPr/>
        </p:nvSpPr>
        <p:spPr>
          <a:xfrm>
            <a:off x="2650588" y="3645476"/>
            <a:ext cx="4576929" cy="753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3716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SzPct val="90000"/>
              <a:buFont typeface="Arial" panose="020B0604020202020204" pitchFamily="34" charset="0"/>
              <a:buNone/>
            </a:pPr>
            <a:r>
              <a:rPr lang="pl-pl" sz="1400" dirty="0">
                <a:solidFill>
                  <a:schemeClr val="bg1"/>
                </a:solidFill>
                <a:latin typeface="Arial" charset="0"/>
              </a:rPr>
              <a:t>Zamierzamy zostać najchętniej wybieranym przez klientów dostawcą produktów i usług dzięki przywództwu, motywacji, innowacyjności i dyscyplinie pracy.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457198" y="3645477"/>
            <a:ext cx="2002973" cy="6256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>
                <a:solidFill>
                  <a:schemeClr val="bg1"/>
                </a:solidFill>
              </a:rPr>
              <a:t>Misja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60171" y="3667247"/>
            <a:ext cx="0" cy="603871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8824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Nasze Główne Zasady </a:t>
            </a:r>
            <a:r>
              <a:rPr lang="pl-PL" dirty="0"/>
              <a:t>–</a:t>
            </a:r>
            <a:r>
              <a:rPr lang="pl-pl" dirty="0"/>
              <a:t> przewodnik dyskusji dla zespołów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8" y="2023686"/>
            <a:ext cx="4238687" cy="4114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pl-pl" sz="1200" dirty="0">
                <a:solidFill>
                  <a:schemeClr val="bg1"/>
                </a:solidFill>
              </a:rPr>
              <a:t>Budujcie inspirujące miejsce pracy. Akcentujcie konieczność zaangażowania. Budujcie poczucie współodpowiedzialności.</a:t>
            </a: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89752" y="1981063"/>
            <a:ext cx="1746900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>
                <a:solidFill>
                  <a:schemeClr val="bg1"/>
                </a:solidFill>
              </a:rPr>
              <a:t>Wspierajmy naszych ludzi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93098" y="1981063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9" y="2877111"/>
            <a:ext cx="4193788" cy="4114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pl-pl" sz="1200" dirty="0">
                <a:solidFill>
                  <a:schemeClr val="bg1"/>
                </a:solidFill>
              </a:rPr>
              <a:t>Konsekwentnie przestrzegajcie przepisów. </a:t>
            </a:r>
            <a:br>
              <a:rPr sz="1200" dirty="0"/>
            </a:br>
            <a:r>
              <a:rPr lang="pl-pl" sz="1200" dirty="0">
                <a:solidFill>
                  <a:schemeClr val="bg1"/>
                </a:solidFill>
              </a:rPr>
              <a:t>Zasługujcie na zaufanie i postępujcie przejrzyście.</a:t>
            </a:r>
          </a:p>
        </p:txBody>
      </p:sp>
      <p:sp>
        <p:nvSpPr>
          <p:cNvPr id="46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89752" y="2897204"/>
            <a:ext cx="1746900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>
                <a:solidFill>
                  <a:schemeClr val="bg1"/>
                </a:solidFill>
              </a:rPr>
              <a:t>Etyczny Lider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693098" y="2897204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8" y="3882441"/>
            <a:ext cx="4984884" cy="5055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pl-pl" sz="1200" dirty="0">
                <a:solidFill>
                  <a:schemeClr val="bg1"/>
                </a:solidFill>
              </a:rPr>
              <a:t>Dotrzymujcie słowa. Zachowujcie się odpowiedzialnie. Budujcie przyszłość za pomocą innowacyjnych produktów.</a:t>
            </a:r>
          </a:p>
        </p:txBody>
      </p:sp>
      <p:sp>
        <p:nvSpPr>
          <p:cNvPr id="4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89752" y="3877482"/>
            <a:ext cx="1746900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>
                <a:solidFill>
                  <a:schemeClr val="bg1"/>
                </a:solidFill>
              </a:rPr>
              <a:t>Niezawodność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2693098" y="3899252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8" y="671534"/>
            <a:ext cx="4268619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pl-pl" sz="1200" dirty="0">
                <a:solidFill>
                  <a:schemeClr val="bg1"/>
                </a:solidFill>
              </a:rPr>
              <a:t>Uważajcie na siebie i innych. Przestrzegajcie procedur BHP. Dostrzegajcie i zgłaszajcie zagrożenia. Koncentrujcie się na zadaniu; w razie wątpliwości po prostu wstrzymajcie się.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12542" y="647700"/>
            <a:ext cx="2202713" cy="838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>
                <a:solidFill>
                  <a:schemeClr val="bg1"/>
                </a:solidFill>
              </a:rPr>
              <a:t>Przede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wszystkim bezpieczeństwo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098" y="647700"/>
            <a:ext cx="0" cy="8164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7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110" cy="647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solidFill>
                  <a:schemeClr val="bg1"/>
                </a:solidFill>
              </a:rPr>
              <a:t>WARTOŚCI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53991" y="522057"/>
            <a:ext cx="1307442" cy="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7144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Nasze Główne Zasady </a:t>
            </a:r>
            <a:r>
              <a:rPr lang="pl-PL" dirty="0"/>
              <a:t>–</a:t>
            </a:r>
            <a:r>
              <a:rPr lang="pl-pl" dirty="0"/>
              <a:t> przewodnik dyskusji dla zespołów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7" y="2115533"/>
            <a:ext cx="4486457" cy="718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pl-pl" sz="1300" dirty="0">
                <a:solidFill>
                  <a:schemeClr val="bg1"/>
                </a:solidFill>
              </a:rPr>
              <a:t>Umacniajcie naszą markę. Opowiadajcie o naszych sukcesach odnoszonych na świecie. Bądźcie ambasadorami Pratt &amp; Whitney.</a:t>
            </a: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71508" y="2115533"/>
            <a:ext cx="1921590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Wspólne tworzenie historii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93098" y="2115533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8" y="3300614"/>
            <a:ext cx="4486461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pl-pl" sz="1300" dirty="0">
                <a:solidFill>
                  <a:schemeClr val="bg1"/>
                </a:solidFill>
              </a:rPr>
              <a:t>Ustalajcie priorytety zasobów. Podejmujcie decyzje. Używajcie wskaźników. Traktujcie firmę jak swoją własność.</a:t>
            </a:r>
          </a:p>
        </p:txBody>
      </p:sp>
      <p:sp>
        <p:nvSpPr>
          <p:cNvPr id="46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71508" y="3300614"/>
            <a:ext cx="1921590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Wzrost rentowności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693098" y="3300614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8" y="647700"/>
            <a:ext cx="4268619" cy="10232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pl-pl" sz="1300" dirty="0">
                <a:solidFill>
                  <a:schemeClr val="bg1"/>
                </a:solidFill>
              </a:rPr>
              <a:t>Okazujcie wewnętrzną siłę. Dbajcie o wysoką jakość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pl-pl" sz="1300" dirty="0">
                <a:solidFill>
                  <a:schemeClr val="bg1"/>
                </a:solidFill>
              </a:rPr>
              <a:t>i bezpieczeństwo wszystkiego, co wytwarzamy oraz tego, jak pracujemy.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71508" y="647700"/>
            <a:ext cx="1921590" cy="838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Dbałość o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pl-pl" dirty="0">
                <a:solidFill>
                  <a:schemeClr val="bg1"/>
                </a:solidFill>
              </a:rPr>
              <a:t>wysoką jakość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098" y="647700"/>
            <a:ext cx="0" cy="8164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7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110" cy="647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solidFill>
                  <a:schemeClr val="bg1"/>
                </a:solidFill>
              </a:rPr>
              <a:t>WARTOŚCI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53991" y="522057"/>
            <a:ext cx="1307442" cy="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8256355" y="930729"/>
            <a:ext cx="3201990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8237105" y="2264092"/>
            <a:ext cx="3201990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8256355" y="3180233"/>
            <a:ext cx="3201990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Nasze Główne Zasady </a:t>
            </a:r>
            <a:r>
              <a:rPr lang="pl-PL" dirty="0"/>
              <a:t>–</a:t>
            </a:r>
            <a:r>
              <a:rPr lang="pl-pl" dirty="0"/>
              <a:t> przewodnik dyskusji dla zespołów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3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110" cy="647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solidFill>
                  <a:schemeClr val="bg1"/>
                </a:solidFill>
              </a:rPr>
              <a:t>ZACHOWANIA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8" y="1981063"/>
            <a:ext cx="4238687" cy="718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pl-pl" sz="1400" dirty="0">
                <a:solidFill>
                  <a:schemeClr val="bg1"/>
                </a:solidFill>
              </a:rPr>
              <a:t>Wspierajcie się nawzajem. Bądźcie otwarci na opinie innych. Popierajcie się nawzajem.</a:t>
            </a:r>
          </a:p>
        </p:txBody>
      </p:sp>
      <p:sp>
        <p:nvSpPr>
          <p:cNvPr id="36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19671" y="1981063"/>
            <a:ext cx="2072260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WSPÓŁPRACA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2693098" y="1981063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9" y="2897204"/>
            <a:ext cx="4193788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pl-pl" sz="1400" dirty="0">
                <a:solidFill>
                  <a:schemeClr val="bg1"/>
                </a:solidFill>
              </a:rPr>
              <a:t>Bądźcie autentyczni. Najpierw słuchajcie. Czujcie się odpowiedzialni za wyniki.</a:t>
            </a:r>
          </a:p>
        </p:txBody>
      </p:sp>
      <p:sp>
        <p:nvSpPr>
          <p:cNvPr id="3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19671" y="2897204"/>
            <a:ext cx="2072260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ZAUFANIE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693098" y="2897204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693098" y="3899252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8" y="647700"/>
            <a:ext cx="4268619" cy="10232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pl-pl" sz="1400" dirty="0">
                <a:solidFill>
                  <a:schemeClr val="bg1"/>
                </a:solidFill>
              </a:rPr>
              <a:t>Dawajcie dobry przykład. Komunikujcie się otwarcie i</a:t>
            </a:r>
            <a:r>
              <a:rPr lang="en-US" sz="1400" dirty="0">
                <a:solidFill>
                  <a:schemeClr val="bg1"/>
                </a:solidFill>
              </a:rPr>
              <a:t> </a:t>
            </a:r>
            <a:r>
              <a:rPr lang="pl-pl" sz="1400" dirty="0">
                <a:solidFill>
                  <a:schemeClr val="bg1"/>
                </a:solidFill>
              </a:rPr>
              <a:t>uczciwie. Starajcie się zasłużyć na uznanie i</a:t>
            </a:r>
            <a:r>
              <a:rPr lang="en-US" sz="1400" dirty="0">
                <a:solidFill>
                  <a:schemeClr val="bg1"/>
                </a:solidFill>
              </a:rPr>
              <a:t> </a:t>
            </a:r>
            <a:r>
              <a:rPr lang="pl-pl" sz="1400" dirty="0">
                <a:solidFill>
                  <a:schemeClr val="bg1"/>
                </a:solidFill>
              </a:rPr>
              <a:t>okazujcie uznanie innym.</a:t>
            </a:r>
          </a:p>
        </p:txBody>
      </p:sp>
      <p:sp>
        <p:nvSpPr>
          <p:cNvPr id="45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19671" y="647700"/>
            <a:ext cx="2072260" cy="838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SZACUNEK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693098" y="647700"/>
            <a:ext cx="0" cy="8164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78082" y="3880992"/>
            <a:ext cx="4268619" cy="10232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pl-pl" sz="1400" dirty="0">
                <a:solidFill>
                  <a:schemeClr val="bg1"/>
                </a:solidFill>
              </a:rPr>
              <a:t>Myślcie niestandardowo. Podejmujcie inteligentnie ryzyko i nagradzajcie za jego podejmowanie. Bądźcie ciekawi i promujcie kulturę uczenia się.</a:t>
            </a:r>
          </a:p>
        </p:txBody>
      </p:sp>
      <p:sp>
        <p:nvSpPr>
          <p:cNvPr id="48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03255" y="3774066"/>
            <a:ext cx="2072260" cy="838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Innowacyjność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304800" y="522057"/>
            <a:ext cx="1706539" cy="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5146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  <a:extLst>
    <a:ext uri="{05A4C25C-085E-4340-85A3-A5531E510DB2}">
      <thm15:themeFamily xmlns:thm15="http://schemas.microsoft.com/office/thememl/2012/main" name="Presentation8" id="{0BF02EEF-B9F0-2B45-B7AE-DB7127AEB584}" vid="{A2225CFB-859D-5248-887B-F3181D13953D}"/>
    </a:ext>
  </a:extLst>
</a:theme>
</file>

<file path=ppt/theme/theme2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ppt/theme/theme3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PW_PowerPoint_16x9_Jan2019</Template>
  <TotalTime>30</TotalTime>
  <Words>1178</Words>
  <Application>Microsoft Office PowerPoint</Application>
  <PresentationFormat>On-screen Show (16:9)</PresentationFormat>
  <Paragraphs>186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Arial Narrow</vt:lpstr>
      <vt:lpstr>PW</vt:lpstr>
      <vt:lpstr>Nasze Główne Zasady – przewodnik dyskusji dla zespołów</vt:lpstr>
      <vt:lpstr>Plan sesji szkoleniowej</vt:lpstr>
      <vt:lpstr>Zmiana kulturowa</vt:lpstr>
      <vt:lpstr>Jak znaleźliśmy się w obecnej sytuacji</vt:lpstr>
      <vt:lpstr>Nasze Główne Zasady</vt:lpstr>
      <vt:lpstr>Cel</vt:lpstr>
      <vt:lpstr>PowerPoint Presentation</vt:lpstr>
      <vt:lpstr>PowerPoint Presentation</vt:lpstr>
      <vt:lpstr>PowerPoint Presentation</vt:lpstr>
      <vt:lpstr>PowerPoint Presentation</vt:lpstr>
      <vt:lpstr>Zachowania w życiu codziennym</vt:lpstr>
      <vt:lpstr>CO DALEJ?</vt:lpstr>
      <vt:lpstr>Pytania lub opinie?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 ARIAL NARROW 28PT, ALL CAPS,  THREE LINES MAX</dc:title>
  <dc:creator>Strader, Samantha</dc:creator>
  <cp:keywords>Non Technical</cp:keywords>
  <cp:lastModifiedBy>Dong, Skylar</cp:lastModifiedBy>
  <cp:revision>128</cp:revision>
  <cp:lastPrinted>2019-03-05T19:04:25Z</cp:lastPrinted>
  <dcterms:created xsi:type="dcterms:W3CDTF">2019-01-28T15:56:27Z</dcterms:created>
  <dcterms:modified xsi:type="dcterms:W3CDTF">2019-04-17T01:56:27Z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9a859cec-f2e4-442a-881e-4adac8448a36</vt:lpwstr>
  </property>
  <property fmtid="{D5CDD505-2E9C-101B-9397-08002B2CF9AE}" pid="3" name="UTCTechnicalData">
    <vt:lpwstr>No</vt:lpwstr>
  </property>
  <property fmtid="{D5CDD505-2E9C-101B-9397-08002B2CF9AE}" pid="4" name="UTCTechnicalDataKeyword">
    <vt:lpwstr>Non Technical</vt:lpwstr>
  </property>
</Properties>
</file>