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9" r:id="rId2"/>
    <p:sldId id="262" r:id="rId3"/>
    <p:sldId id="290" r:id="rId4"/>
    <p:sldId id="294" r:id="rId5"/>
    <p:sldId id="267" r:id="rId6"/>
    <p:sldId id="295" r:id="rId7"/>
    <p:sldId id="293" r:id="rId8"/>
    <p:sldId id="312" r:id="rId9"/>
    <p:sldId id="302" r:id="rId10"/>
    <p:sldId id="313" r:id="rId11"/>
    <p:sldId id="301" r:id="rId12"/>
    <p:sldId id="309" r:id="rId13"/>
    <p:sldId id="314" r:id="rId14"/>
  </p:sldIdLst>
  <p:sldSz cx="9144000" cy="5143500" type="screen16x9"/>
  <p:notesSz cx="7023100" cy="93091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" userDrawn="1">
          <p15:clr>
            <a:srgbClr val="A4A3A4"/>
          </p15:clr>
        </p15:guide>
        <p15:guide id="3" pos="1901" userDrawn="1">
          <p15:clr>
            <a:srgbClr val="A4A3A4"/>
          </p15:clr>
        </p15:guide>
        <p15:guide id="4" pos="2074" userDrawn="1">
          <p15:clr>
            <a:srgbClr val="A4A3A4"/>
          </p15:clr>
        </p15:guide>
        <p15:guide id="5" pos="2794" userDrawn="1">
          <p15:clr>
            <a:srgbClr val="A4A3A4"/>
          </p15:clr>
        </p15:guide>
        <p15:guide id="6" pos="2880" userDrawn="1">
          <p15:clr>
            <a:srgbClr val="A4A3A4"/>
          </p15:clr>
        </p15:guide>
        <p15:guide id="7" pos="2966" userDrawn="1">
          <p15:clr>
            <a:srgbClr val="A4A3A4"/>
          </p15:clr>
        </p15:guide>
        <p15:guide id="8" pos="3686" userDrawn="1">
          <p15:clr>
            <a:srgbClr val="A4A3A4"/>
          </p15:clr>
        </p15:guide>
        <p15:guide id="9" pos="3859" userDrawn="1">
          <p15:clr>
            <a:srgbClr val="A4A3A4"/>
          </p15:clr>
        </p15:guide>
        <p15:guide id="10" pos="4666" userDrawn="1">
          <p15:clr>
            <a:srgbClr val="A4A3A4"/>
          </p15:clr>
        </p15:guide>
        <p15:guide id="11" pos="5472" userDrawn="1">
          <p15:clr>
            <a:srgbClr val="A4A3A4"/>
          </p15:clr>
        </p15:guide>
        <p15:guide id="12" orient="horz" pos="1212" userDrawn="1">
          <p15:clr>
            <a:srgbClr val="A4A3A4"/>
          </p15:clr>
        </p15:guide>
        <p15:guide id="13" orient="horz" pos="3036" userDrawn="1">
          <p15:clr>
            <a:srgbClr val="A4A3A4"/>
          </p15:clr>
        </p15:guide>
        <p15:guide id="14" orient="horz" pos="3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99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04D9E05-81B4-476A-963E-19F936495524}">
  <a:tblStyle styleId="{804D9E05-81B4-476A-963E-19F936495524}" styleName="PW Table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>
              <a:solidFill>
                <a:schemeClr val="dk1"/>
              </a:solidFill>
            </a:ln>
          </a:top>
          <a:bottom>
            <a:ln w="6350">
              <a:solidFill>
                <a:schemeClr val="dk1"/>
              </a:solidFill>
            </a:ln>
          </a:bottom>
          <a:insideH>
            <a:ln w="6350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firstCol>
      <a:tcTxStyle b="on">
        <a:fontRef idx="minor"/>
        <a:schemeClr val="dk1"/>
      </a:tcTxStyle>
      <a:tcStyle>
        <a:tcBdr/>
      </a:tcStyle>
    </a:firstCol>
    <a:lastRow>
      <a:tcTxStyle b="on">
        <a:fontRef idx="minor"/>
        <a:schemeClr val="dk1"/>
      </a:tcTxStyle>
      <a:tcStyle>
        <a:tcBdr>
          <a:top>
            <a:ln w="19050">
              <a:solidFill>
                <a:schemeClr val="dk1"/>
              </a:solidFill>
            </a:ln>
          </a:top>
          <a:bottom>
            <a:ln>
              <a:noFill/>
            </a:ln>
          </a:bottom>
        </a:tcBdr>
      </a:tcStyle>
    </a:lastRow>
    <a:firstRow>
      <a:tcTxStyle b="on">
        <a:fontRef idx="minor"/>
        <a:schemeClr val="dk1"/>
      </a:tcTxStyle>
      <a:tcStyle>
        <a:tcBdr>
          <a:top>
            <a:ln>
              <a:noFill/>
            </a:ln>
          </a:top>
          <a:bottom>
            <a:ln w="19050">
              <a:solidFill>
                <a:schemeClr val="dk1"/>
              </a:solidFill>
            </a:ln>
          </a:bottom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103" autoAdjust="0"/>
    <p:restoredTop sz="96374" autoAdjust="0"/>
  </p:normalViewPr>
  <p:slideViewPr>
    <p:cSldViewPr snapToGrid="0" showGuides="1">
      <p:cViewPr>
        <p:scale>
          <a:sx n="150" d="100"/>
          <a:sy n="150" d="100"/>
        </p:scale>
        <p:origin x="336" y="432"/>
      </p:cViewPr>
      <p:guideLst>
        <p:guide pos="288"/>
        <p:guide pos="1901"/>
        <p:guide pos="2074"/>
        <p:guide pos="2794"/>
        <p:guide pos="2880"/>
        <p:guide pos="2966"/>
        <p:guide pos="3686"/>
        <p:guide pos="3859"/>
        <p:guide pos="4666"/>
        <p:guide pos="5472"/>
        <p:guide orient="horz" pos="1212"/>
        <p:guide orient="horz" pos="3036"/>
        <p:guide orient="horz" pos="3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6" d="100"/>
          <a:sy n="96" d="100"/>
        </p:scale>
        <p:origin x="3518" y="5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750821-75C1-1940-AD64-CC1DCD9500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sz="1100"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E16049-9BC8-064A-9F61-B39A8EF6E7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CBAB957-6371-5A4A-BB34-BB1C8399199A}" type="datetimeFigureOut">
              <a:rPr lang="en-US" sz="1100">
                <a:cs typeface="Arial" panose="020B0604020202020204" pitchFamily="34" charset="0"/>
              </a:rPr>
              <a:t>4/17/2019</a:t>
            </a:fld>
            <a:endParaRPr lang="en-US" sz="1100"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BCFD2-2AE2-A84A-964A-9EA6ADD2A6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sz="1100"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CE372-D866-DB4D-B5D1-AA8C612960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678D835-2505-6A4C-A3EF-FB89DA41943B}" type="slidenum">
              <a:rPr lang="en-US" sz="1100">
                <a:cs typeface="Arial" panose="020B0604020202020204" pitchFamily="34" charset="0"/>
              </a:rPr>
              <a:t>‹#›</a:t>
            </a:fld>
            <a:endParaRPr lang="en-US" sz="11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709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100">
                <a:latin typeface="+mn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100">
                <a:latin typeface="+mn-lt"/>
                <a:cs typeface="Arial" panose="020B0604020202020204" pitchFamily="34" charset="0"/>
              </a:defRPr>
            </a:lvl1pPr>
          </a:lstStyle>
          <a:p>
            <a:fld id="{983F1DEF-8023-F044-9893-0F7B02A212A9}" type="datetimeFigureOut">
              <a:rPr lang="en-US" smtClean="0"/>
              <a:pPr/>
              <a:t>4/17/2019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419297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100">
                <a:latin typeface="+mn-lt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100">
                <a:latin typeface="+mn-lt"/>
                <a:cs typeface="Arial" panose="020B0604020202020204" pitchFamily="34" charset="0"/>
              </a:defRPr>
            </a:lvl1pPr>
          </a:lstStyle>
          <a:p>
            <a:fld id="{17FAF283-7579-064E-9877-064305519C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47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9138" y="4480004"/>
            <a:ext cx="5584825" cy="4192974"/>
          </a:xfrm>
        </p:spPr>
        <p:txBody>
          <a:bodyPr rtlCol="1"/>
          <a:lstStyle/>
          <a:p>
            <a:pPr algn="r" defTabSz="933237" rtl="1">
              <a:defRPr/>
            </a:pPr>
            <a:r>
              <a:rPr lang="he-il" b="1" dirty="0">
                <a:rtl/>
              </a:rPr>
              <a:t>הערות</a:t>
            </a:r>
          </a:p>
          <a:p>
            <a:pPr algn="r" defTabSz="933237" rtl="1">
              <a:defRPr/>
            </a:pPr>
            <a:endParaRPr lang="en-US" b="1" dirty="0"/>
          </a:p>
          <a:p>
            <a:pPr marL="171450" indent="-171450" algn="r" defTabSz="933237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e-il" dirty="0">
                <a:rtl/>
              </a:rPr>
              <a:t>פיתחנו את "הליבה שלנו" </a:t>
            </a:r>
            <a:r>
              <a:rPr lang="he-il" dirty="0">
                <a:rtl val="0"/>
              </a:rPr>
              <a:t>(Our Core)</a:t>
            </a:r>
            <a:r>
              <a:rPr lang="he-il" dirty="0">
                <a:rtl/>
              </a:rPr>
              <a:t> כדי לבנות הבנה קולקטיבית של מי אנחנו כחברה.</a:t>
            </a:r>
          </a:p>
          <a:p>
            <a:pPr marL="171450" indent="-171450" algn="r" defTabSz="933237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e-il" dirty="0">
                <a:rtl/>
              </a:rPr>
              <a:t>לאפשר לכולנו לאמץ מטרה</a:t>
            </a:r>
            <a:r>
              <a:rPr lang="he-il" dirty="0">
                <a:rtl val="0"/>
              </a:rPr>
              <a:t>,</a:t>
            </a:r>
            <a:r>
              <a:rPr lang="he-il" dirty="0">
                <a:rtl/>
              </a:rPr>
              <a:t> חזון</a:t>
            </a:r>
            <a:r>
              <a:rPr lang="he-il" dirty="0">
                <a:rtl val="0"/>
              </a:rPr>
              <a:t>,</a:t>
            </a:r>
            <a:r>
              <a:rPr lang="he-il" dirty="0">
                <a:rtl/>
              </a:rPr>
              <a:t> משימה</a:t>
            </a:r>
            <a:r>
              <a:rPr lang="he-il" dirty="0">
                <a:rtl val="0"/>
              </a:rPr>
              <a:t>,</a:t>
            </a:r>
            <a:r>
              <a:rPr lang="he-il" dirty="0">
                <a:rtl/>
              </a:rPr>
              <a:t> ערכים ודפוסי התנהגות אחידים.</a:t>
            </a:r>
          </a:p>
          <a:p>
            <a:pPr marL="171450" indent="-171450" algn="r" defTabSz="933237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e-il" dirty="0">
                <a:rtl/>
              </a:rPr>
              <a:t>ליצור שירות לקוחות ברמה עולמית.</a:t>
            </a:r>
          </a:p>
          <a:p>
            <a:pPr marL="171450" indent="-171450" algn="r" defTabSz="933237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e-il" dirty="0">
                <a:rtl/>
              </a:rPr>
              <a:t>לחזק את מי שאנחנו ואת הדרך שבה אנו עובדים.</a:t>
            </a:r>
          </a:p>
          <a:p>
            <a:pPr marL="171450" indent="-171450" algn="r" defTabSz="933237" rtl="1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17FAF283-7579-064E-9877-064305519C6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56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 flipH="1">
            <a:off x="702310" y="4480004"/>
            <a:ext cx="5618480" cy="4192974"/>
          </a:xfrm>
        </p:spPr>
        <p:txBody>
          <a:bodyPr rtlCol="1"/>
          <a:lstStyle/>
          <a:p>
            <a:pPr algn="r" defTabSz="466618" rtl="1">
              <a:defRPr/>
            </a:pPr>
            <a:r>
              <a:rPr lang="he-il" b="1" dirty="0">
                <a:rtl/>
              </a:rPr>
              <a:t>הערות</a:t>
            </a:r>
          </a:p>
          <a:p>
            <a:pPr defTabSz="466618" rtl="1">
              <a:defRPr/>
            </a:pPr>
            <a:endParaRPr lang="en-US" i="1" dirty="0"/>
          </a:p>
          <a:p>
            <a:pPr marL="171450" indent="-171450" algn="r" defTabSz="466618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e-il" dirty="0">
                <a:rtl/>
              </a:rPr>
              <a:t>עידוד לפעולה: לבנות ולקדם אחד את השני.</a:t>
            </a:r>
          </a:p>
          <a:p>
            <a:pPr marL="171450" indent="-171450" algn="r" defTabSz="466618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e-il" dirty="0">
                <a:rtl/>
              </a:rPr>
              <a:t>מתן אפשרות: שבירת חסמים.</a:t>
            </a:r>
          </a:p>
          <a:p>
            <a:pPr marL="171450" indent="-171450" algn="r" defTabSz="466618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e-il" dirty="0">
                <a:rtl/>
              </a:rPr>
              <a:t>העצמה: האם זה חוקי? האם זה טוב ללקוח שלי? האם אני מוכן לשאת באחריות לזה?</a:t>
            </a:r>
          </a:p>
          <a:p>
            <a:pPr marL="171450" indent="-171450" defTabSz="466618" rtl="1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defTabSz="466618" rtl="1">
              <a:defRPr/>
            </a:pPr>
            <a:endParaRPr lang="en-US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17FAF283-7579-064E-9877-064305519C6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10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80004"/>
            <a:ext cx="5618480" cy="4192974"/>
          </a:xfrm>
        </p:spPr>
        <p:txBody>
          <a:bodyPr rtlCol="1"/>
          <a:lstStyle/>
          <a:p>
            <a:pPr algn="r" rtl="1"/>
            <a:r>
              <a:rPr lang="he-il" b="1" dirty="0">
                <a:rtl/>
              </a:rPr>
              <a:t>הערות </a:t>
            </a:r>
          </a:p>
          <a:p>
            <a:pPr rtl="1"/>
            <a:endParaRPr lang="en-US" b="1" dirty="0"/>
          </a:p>
          <a:p>
            <a:pPr marL="171450" indent="-1714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rtl/>
              </a:rPr>
              <a:t>פעילות זו תסייע לעובדים להבין טוב יותר את דפוסי ההתנהגות החדשים וכיצד הם יכולים לממש אותם בחיי היומיום. </a:t>
            </a:r>
          </a:p>
          <a:p>
            <a:pPr marL="171450" indent="-1714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rtl/>
              </a:rPr>
              <a:t>להלן הצעה להוראות עבור פעילות זו</a:t>
            </a:r>
            <a:r>
              <a:rPr lang="he-il" dirty="0">
                <a:rtl val="0"/>
              </a:rPr>
              <a:t>,</a:t>
            </a:r>
            <a:r>
              <a:rPr lang="he-il" dirty="0">
                <a:rtl/>
              </a:rPr>
              <a:t> אבל אל תהססו להתאים אותן לגודל הקבוצה.</a:t>
            </a:r>
          </a:p>
          <a:p>
            <a:pPr marL="171450" indent="-1714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rtl/>
              </a:rPr>
              <a:t>חלקו את העובדים לקבוצות של </a:t>
            </a:r>
            <a:r>
              <a:rPr lang="" dirty="0">
                <a:rtl val="0"/>
              </a:rPr>
              <a:t>2-3</a:t>
            </a:r>
            <a:r>
              <a:rPr lang="he-il" dirty="0">
                <a:rtl/>
              </a:rPr>
              <a:t> אנשים. אם הקבוצה קטנה יותר</a:t>
            </a:r>
            <a:r>
              <a:rPr lang="he-il" dirty="0">
                <a:rtl val="0"/>
              </a:rPr>
              <a:t>,</a:t>
            </a:r>
            <a:r>
              <a:rPr lang="he-il" dirty="0">
                <a:rtl/>
              </a:rPr>
              <a:t> הקצו לכל עובד את דפוסי ההתנהגות שלו.</a:t>
            </a:r>
          </a:p>
          <a:p>
            <a:pPr marL="171450" indent="-1714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rtl/>
              </a:rPr>
              <a:t>הקצו דפוס התנהגות אחד לכל קבוצה ובקשו מכל קבוצה להקדיש </a:t>
            </a:r>
            <a:r>
              <a:rPr lang="" dirty="0">
                <a:rtl val="0"/>
              </a:rPr>
              <a:t>2-3</a:t>
            </a:r>
            <a:r>
              <a:rPr lang="he-il" dirty="0">
                <a:rtl/>
              </a:rPr>
              <a:t> דקות ולחשוב על דוגמאות ספציפיות לדרכים שבהן הם יכולים להפגין</a:t>
            </a:r>
            <a:r>
              <a:rPr lang="he-il" dirty="0">
                <a:rtl val="0"/>
              </a:rPr>
              <a:t>,</a:t>
            </a:r>
            <a:r>
              <a:rPr lang="he-il" dirty="0">
                <a:rtl/>
              </a:rPr>
              <a:t> עכשיו או בעתיד</a:t>
            </a:r>
            <a:r>
              <a:rPr lang="he-il" dirty="0">
                <a:rtl val="0"/>
              </a:rPr>
              <a:t>,</a:t>
            </a:r>
            <a:r>
              <a:rPr lang="he-il" dirty="0">
                <a:rtl/>
              </a:rPr>
              <a:t> את אותה התנהגות.</a:t>
            </a:r>
          </a:p>
          <a:p>
            <a:pPr marL="171450" indent="-1714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rtl/>
              </a:rPr>
              <a:t>בסיום</a:t>
            </a:r>
            <a:r>
              <a:rPr lang="he-il" dirty="0">
                <a:rtl val="0"/>
              </a:rPr>
              <a:t>,</a:t>
            </a:r>
            <a:r>
              <a:rPr lang="he-il" dirty="0">
                <a:rtl/>
              </a:rPr>
              <a:t> התכנסו חזרה ובקשו מכל קבוצה לשתף את הדוגמאות שלה.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17FAF283-7579-064E-9877-064305519C6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67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80004"/>
            <a:ext cx="5618480" cy="4192974"/>
          </a:xfrm>
        </p:spPr>
        <p:txBody>
          <a:bodyPr rtlCol="1"/>
          <a:lstStyle/>
          <a:p>
            <a:pPr algn="r" rtl="1"/>
            <a:r>
              <a:rPr lang="he-il" b="1" dirty="0">
                <a:rtl/>
              </a:rPr>
              <a:t>הערות </a:t>
            </a:r>
          </a:p>
          <a:p>
            <a:pPr rtl="1"/>
            <a:endParaRPr lang="en-US" dirty="0"/>
          </a:p>
          <a:p>
            <a:pPr marL="171450" indent="-171450" algn="r" defTabSz="466618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e-il" dirty="0">
                <a:rtl/>
              </a:rPr>
              <a:t>"הליבה שלנו" תאפשר לפראט אנד וויטני להגיע למטרה שלנו לעשות מעל ומעבר עבור העובדים</a:t>
            </a:r>
            <a:r>
              <a:rPr lang="he-il" dirty="0">
                <a:rtl val="0"/>
              </a:rPr>
              <a:t>,</a:t>
            </a:r>
            <a:r>
              <a:rPr lang="he-il" dirty="0">
                <a:rtl/>
              </a:rPr>
              <a:t> הלקוחות והשותפים שלנו.</a:t>
            </a:r>
          </a:p>
          <a:p>
            <a:pPr marL="171450" indent="-171450" defTabSz="466618" rtl="1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defTabSz="466618" rtl="1">
              <a:defRPr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17FAF283-7579-064E-9877-064305519C6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22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17FAF283-7579-064E-9877-064305519C6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43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80004"/>
            <a:ext cx="5618480" cy="4192974"/>
          </a:xfrm>
        </p:spPr>
        <p:txBody>
          <a:bodyPr rtlCol="1"/>
          <a:lstStyle/>
          <a:p>
            <a:pPr algn="r" rtl="1"/>
            <a:endParaRPr lang="en-US" dirty="0"/>
          </a:p>
          <a:p>
            <a:pPr algn="r" defTabSz="933237" rtl="1">
              <a:defRPr/>
            </a:pPr>
            <a:r>
              <a:rPr lang="he-il" b="1" dirty="0">
                <a:rtl/>
              </a:rPr>
              <a:t>הערות</a:t>
            </a:r>
          </a:p>
          <a:p>
            <a:pPr algn="r" defTabSz="933237" rtl="1">
              <a:defRPr/>
            </a:pPr>
            <a:endParaRPr lang="en-US" b="1" dirty="0"/>
          </a:p>
          <a:p>
            <a:pPr marL="171450" indent="-171450" algn="r" defTabSz="933237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e-il" dirty="0">
                <a:rtl/>
              </a:rPr>
              <a:t>תוכנית "הליבה שלנו" מהווה חלק מהשינוי שעובר על התרבות של פראט אנד וויטני.</a:t>
            </a:r>
          </a:p>
          <a:p>
            <a:pPr marL="171450" indent="-171450" algn="r" defTabSz="933237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e-il" dirty="0">
                <a:rtl/>
              </a:rPr>
              <a:t>ישנו תרגיל קבוצתי בשקופית </a:t>
            </a:r>
            <a:r>
              <a:rPr lang="" dirty="0">
                <a:rtl val="0"/>
              </a:rPr>
              <a:t>11</a:t>
            </a:r>
            <a:r>
              <a:rPr lang="he-il" dirty="0">
                <a:rtl/>
              </a:rPr>
              <a:t> שיסייע לכם ליישם את דפוסי ההתנהגות החדשים באופן יומיומי.</a:t>
            </a:r>
          </a:p>
          <a:p>
            <a:pPr marL="171450" indent="-171450" algn="r" defTabSz="933237" rtl="1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17FAF283-7579-064E-9877-064305519C6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84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80004"/>
            <a:ext cx="5618480" cy="4192974"/>
          </a:xfrm>
        </p:spPr>
        <p:txBody>
          <a:bodyPr rtlCol="1"/>
          <a:lstStyle/>
          <a:p>
            <a:pPr rtl="1"/>
            <a:endParaRPr lang="en-US" dirty="0"/>
          </a:p>
          <a:p>
            <a:pPr algn="r" defTabSz="466618" rtl="1">
              <a:defRPr/>
            </a:pPr>
            <a:r>
              <a:rPr lang="he-il" b="1" dirty="0">
                <a:rtl/>
              </a:rPr>
              <a:t>הערות</a:t>
            </a:r>
          </a:p>
          <a:p>
            <a:pPr algn="r" defTabSz="466618" rtl="1">
              <a:defRPr/>
            </a:pPr>
            <a:endParaRPr lang="en-US" b="1" dirty="0"/>
          </a:p>
          <a:p>
            <a:pPr marL="171450" indent="-171450" algn="r" defTabSz="466618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e-il" dirty="0">
                <a:rtl/>
              </a:rPr>
              <a:t>החברה שלנו התמודדה עם אתגרים בחיבור הנקודות של "מי אנחנו".</a:t>
            </a:r>
          </a:p>
          <a:p>
            <a:pPr marL="171450" indent="-171450" algn="r" defTabSz="466618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e-il" dirty="0">
                <a:rtl/>
              </a:rPr>
              <a:t>אנו מעוניינים ליצור תרבות שמעניקה לכל עובד תחושה של מטרה והגשמה בעבודה שלו.</a:t>
            </a:r>
          </a:p>
          <a:p>
            <a:pPr marL="171450" indent="-171450" algn="r" defTabSz="466618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e-il" dirty="0">
                <a:rtl/>
              </a:rPr>
              <a:t>צריך לוודא שכל עובד מבין את המטרה של החברה ואת התפקיד שיש לו בהגשמת מטרה זו.</a:t>
            </a:r>
          </a:p>
          <a:p>
            <a:pPr marL="171450" indent="-171450" defTabSz="466618" rtl="1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rtl="1"/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17FAF283-7579-064E-9877-064305519C6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15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en-US" dirty="0"/>
          </a:p>
          <a:p>
            <a:pPr algn="r" defTabSz="466618" rtl="1">
              <a:defRPr/>
            </a:pPr>
            <a:r>
              <a:rPr lang="he-il" b="1" dirty="0">
                <a:rtl/>
              </a:rPr>
              <a:t>הערות</a:t>
            </a:r>
          </a:p>
          <a:p>
            <a:pPr algn="r" defTabSz="466618" rtl="1">
              <a:defRPr/>
            </a:pPr>
            <a:endParaRPr lang="en-US" b="1" dirty="0"/>
          </a:p>
          <a:p>
            <a:pPr marL="171450" indent="-171450" algn="r" defTabSz="466618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e-il" dirty="0">
                <a:rtl/>
              </a:rPr>
              <a:t>עקרונות ההצלחה = הערכים שלנו.</a:t>
            </a:r>
          </a:p>
          <a:p>
            <a:pPr marL="171450" indent="-171450" algn="r" defTabSz="466618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e-il" dirty="0">
                <a:rtl/>
              </a:rPr>
              <a:t>ערכים משולבים עם מטרה</a:t>
            </a:r>
            <a:r>
              <a:rPr lang="he-il" dirty="0">
                <a:rtl val="0"/>
              </a:rPr>
              <a:t>,</a:t>
            </a:r>
            <a:r>
              <a:rPr lang="he-il" dirty="0">
                <a:rtl/>
              </a:rPr>
              <a:t> חזון</a:t>
            </a:r>
            <a:r>
              <a:rPr lang="he-il" dirty="0">
                <a:rtl val="0"/>
              </a:rPr>
              <a:t>,</a:t>
            </a:r>
            <a:r>
              <a:rPr lang="he-il" dirty="0">
                <a:rtl/>
              </a:rPr>
              <a:t> משימה ודפוסי התנהגות = הליבה שלנו.</a:t>
            </a:r>
          </a:p>
          <a:p>
            <a:pPr rtl="1"/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17FAF283-7579-064E-9877-064305519C6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29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algn="r" rtl="1"/>
            <a:r>
              <a:rPr lang="he-il" b="1" dirty="0">
                <a:rtl/>
              </a:rPr>
              <a:t>הערות</a:t>
            </a:r>
          </a:p>
          <a:p>
            <a:pPr algn="r" defTabSz="466618" rtl="1">
              <a:defRPr/>
            </a:pPr>
            <a:endParaRPr lang="en-US" b="1" dirty="0"/>
          </a:p>
          <a:p>
            <a:pPr marL="171450" indent="-171450" algn="r" defTabSz="466618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e-il" dirty="0">
                <a:rtl/>
              </a:rPr>
              <a:t>ערך חדש נוסף כחלק מהליבה שלנו: להתחיל בבטיחות.</a:t>
            </a:r>
          </a:p>
          <a:p>
            <a:pPr marL="171450" indent="-171450" algn="r" defTabSz="466618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e-il" dirty="0">
                <a:rtl/>
              </a:rPr>
              <a:t>אין דבר חשוב יותר מבטיחותם של האנשים והמוצרים שלנו.</a:t>
            </a:r>
          </a:p>
          <a:p>
            <a:pPr defTabSz="466618" rtl="1">
              <a:defRPr/>
            </a:pPr>
            <a:endParaRPr lang="en-US" dirty="0"/>
          </a:p>
          <a:p>
            <a:pPr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17FAF283-7579-064E-9877-064305519C6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54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algn="r" defTabSz="466618" rtl="1">
              <a:defRPr/>
            </a:pPr>
            <a:r>
              <a:rPr lang="he-il" b="1" dirty="0">
                <a:rtl/>
              </a:rPr>
              <a:t>הערות</a:t>
            </a:r>
          </a:p>
          <a:p>
            <a:pPr rtl="1"/>
            <a:endParaRPr lang="en-US" i="1" dirty="0"/>
          </a:p>
          <a:p>
            <a:pPr marL="171450" indent="-1714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rtl/>
              </a:rPr>
              <a:t>המטרה של חברה היא הסיבה לקיומה.</a:t>
            </a:r>
          </a:p>
          <a:p>
            <a:pPr marL="171450" indent="-1714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rtl/>
              </a:rPr>
              <a:t>חזון הוא מה אנו רוצים להפוך להיות כחברה.</a:t>
            </a:r>
          </a:p>
          <a:p>
            <a:pPr marL="171450" indent="-1714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>
                <a:rtl/>
              </a:rPr>
              <a:t>הצהרת משימה היא מה אנו עושים כדי להשיג את המטרה שלנו.</a:t>
            </a:r>
          </a:p>
          <a:p>
            <a:pPr rtl="1">
              <a:lnSpc>
                <a:spcPct val="150000"/>
              </a:lnSpc>
            </a:pPr>
            <a:endParaRPr lang="en-US" i="1" dirty="0"/>
          </a:p>
          <a:p>
            <a:pPr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17FAF283-7579-064E-9877-064305519C6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10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856" y="4480004"/>
            <a:ext cx="5640007" cy="4192974"/>
          </a:xfrm>
        </p:spPr>
        <p:txBody>
          <a:bodyPr rtlCol="1"/>
          <a:lstStyle/>
          <a:p>
            <a:pPr algn="r" defTabSz="466618" rtl="1">
              <a:defRPr/>
            </a:pPr>
            <a:r>
              <a:rPr lang="he-il" b="1" dirty="0">
                <a:rtl/>
              </a:rPr>
              <a:t>הערות</a:t>
            </a:r>
          </a:p>
          <a:p>
            <a:pPr algn="r" defTabSz="466618" rtl="1">
              <a:defRPr/>
            </a:pPr>
            <a:endParaRPr lang="en-US" b="1" dirty="0"/>
          </a:p>
          <a:p>
            <a:pPr marL="171450" indent="-171450" algn="r" defTabSz="466618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e-il" dirty="0">
                <a:rtl/>
              </a:rPr>
              <a:t>הערכים שלנו הם ה'אני מאמין' הבסיסי של החברה שלנו.</a:t>
            </a:r>
          </a:p>
          <a:p>
            <a:pPr marL="171450" indent="-171450" algn="r" defTabSz="466618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e-il" dirty="0">
                <a:rtl/>
              </a:rPr>
              <a:t>קראנו לאלה בעבר "עקרונות ההצלחה". </a:t>
            </a:r>
          </a:p>
          <a:p>
            <a:pPr marL="171450" indent="-171450" algn="r" defTabSz="466618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e-il" dirty="0">
                <a:rtl/>
              </a:rPr>
              <a:t>מתחילים בבטיחות: ערך חדש וחשוב. אין דבר חשוב יותר מאשר הבטיחות של העובדים שלנו.</a:t>
            </a:r>
          </a:p>
          <a:p>
            <a:pPr marL="171450" indent="-171450" algn="r" defTabSz="466618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e-il" dirty="0">
                <a:rtl/>
              </a:rPr>
              <a:t>העצמה של האנשים שלנו: הענקת תחושת בעלות על העבודה נותנת לעובדים תחושה של מטרה ושייכות. </a:t>
            </a:r>
          </a:p>
          <a:p>
            <a:pPr marL="171450" indent="-171450" algn="r" defTabSz="466618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e-il" dirty="0">
                <a:rtl/>
              </a:rPr>
              <a:t>הובלה עם יושרה: הלקוחות שלנו ראויים למחויבות שלנו לעשות תמיד את הדבר הנכון</a:t>
            </a:r>
            <a:r>
              <a:rPr lang="he-il" dirty="0">
                <a:rtl val="0"/>
              </a:rPr>
              <a:t>,</a:t>
            </a:r>
            <a:r>
              <a:rPr lang="he-il" dirty="0">
                <a:rtl/>
              </a:rPr>
              <a:t> להיות שקופים ולהישאר מחויבים לטיפול בסוגיות ציות.</a:t>
            </a:r>
          </a:p>
          <a:p>
            <a:pPr marL="171450" indent="-171450" algn="r" defTabSz="466618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e-il" dirty="0">
                <a:rtl/>
              </a:rPr>
              <a:t>להיות מהימנים: לעמוד בהבטחות שלנו לעמיתינו לעבודה וללקוחות. לשאת באחריות.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17FAF283-7579-064E-9877-064305519C6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1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856" y="4480004"/>
            <a:ext cx="5640007" cy="4192974"/>
          </a:xfrm>
        </p:spPr>
        <p:txBody>
          <a:bodyPr rtlCol="1"/>
          <a:lstStyle/>
          <a:p>
            <a:pPr algn="r" defTabSz="466618" rtl="1">
              <a:defRPr/>
            </a:pPr>
            <a:r>
              <a:rPr lang="he-il" b="1" dirty="0">
                <a:rtl/>
              </a:rPr>
              <a:t>הערות</a:t>
            </a:r>
          </a:p>
          <a:p>
            <a:pPr algn="r" defTabSz="466618" rtl="1">
              <a:defRPr/>
            </a:pPr>
            <a:endParaRPr lang="en-US" b="1" dirty="0"/>
          </a:p>
          <a:p>
            <a:pPr marL="171450" indent="-171450" algn="r" defTabSz="466618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e-il" dirty="0">
                <a:rtl/>
              </a:rPr>
              <a:t>לרתום הנדסה למען איכות: להבטיח שהמנועים שלנו יהיו מושלמים והתהליכים שלנו ליצירתם יהיו יעילים ובטוחים ככל האפשר.</a:t>
            </a:r>
          </a:p>
          <a:p>
            <a:pPr marL="171450" indent="-171450" algn="r" defTabSz="466618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e-il" dirty="0">
                <a:rtl/>
              </a:rPr>
              <a:t>אמונה בסיפור שלנו: לספר זאת בדרכים חדשות. לשתף סיפור עם החברה כולה.</a:t>
            </a:r>
          </a:p>
          <a:p>
            <a:pPr marL="171450" indent="-171450" algn="r" defTabSz="466618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e-il" dirty="0">
                <a:rtl/>
              </a:rPr>
              <a:t>הנעת הרווחיות: להתייחס לעבודה כאילו זה היה העסק שלנו.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17FAF283-7579-064E-9877-064305519C6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1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algn="r" defTabSz="466618" rtl="1">
              <a:defRPr/>
            </a:pPr>
            <a:r>
              <a:rPr lang="he-il" b="1" dirty="0">
                <a:rtl/>
              </a:rPr>
              <a:t>הערות</a:t>
            </a:r>
          </a:p>
          <a:p>
            <a:pPr defTabSz="466618" rtl="1">
              <a:defRPr/>
            </a:pPr>
            <a:endParaRPr lang="en-US" b="1" dirty="0"/>
          </a:p>
          <a:p>
            <a:pPr marL="171450" indent="-171450" algn="r" defTabSz="466618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e-il" dirty="0">
                <a:rtl/>
              </a:rPr>
              <a:t>הערכים שלנו מנחים את דפוסי ההתנהגות שלנו.</a:t>
            </a:r>
            <a:r>
              <a:rPr lang="he-il" i="1" dirty="0">
                <a:rtl/>
              </a:rPr>
              <a:t> </a:t>
            </a:r>
            <a:endParaRPr lang="en-US" dirty="0"/>
          </a:p>
          <a:p>
            <a:pPr marL="171450" indent="-171450" algn="r" defTabSz="466618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e-il" dirty="0">
                <a:rtl/>
              </a:rPr>
              <a:t>אנו מביאים את הערכים שלנו לחיים מדי יום ותומכים בשינוי התרבות שלנו.</a:t>
            </a:r>
          </a:p>
          <a:p>
            <a:pPr marL="171450" indent="-171450" algn="r" defTabSz="466618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e-il" dirty="0">
                <a:rtl/>
              </a:rPr>
              <a:t>כבוד: לאתגר זה את זה</a:t>
            </a:r>
            <a:r>
              <a:rPr lang="he-il" dirty="0">
                <a:rtl val="0"/>
              </a:rPr>
              <a:t>,</a:t>
            </a:r>
            <a:r>
              <a:rPr lang="he-il" dirty="0">
                <a:rtl/>
              </a:rPr>
              <a:t> אבל בצורה מכובדת.</a:t>
            </a:r>
          </a:p>
          <a:p>
            <a:pPr marL="171450" indent="-171450" algn="r" defTabSz="466618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e-il" dirty="0">
                <a:rtl/>
              </a:rPr>
              <a:t>שיתוף פעולה: אנו משיגים את המשימה שלנו על ידי עבודה בשיתוף פעולה.</a:t>
            </a:r>
          </a:p>
          <a:p>
            <a:pPr marL="171450" indent="-171450" algn="r" defTabSz="466618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e-il" dirty="0">
                <a:rtl/>
              </a:rPr>
              <a:t>אמון: לקחת בעלות על התוצאות שלנו.</a:t>
            </a:r>
          </a:p>
          <a:p>
            <a:pPr marL="171450" indent="-171450" algn="r" defTabSz="466618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e-il" dirty="0">
                <a:rtl/>
              </a:rPr>
              <a:t>חדשנות: דורשת למידה ללא הפוגה.</a:t>
            </a:r>
          </a:p>
          <a:p>
            <a:pPr marL="171450" indent="-171450" defTabSz="466618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171450" indent="-171450" defTabSz="466618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171450" indent="-171450" defTabSz="466618" rtl="1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171450" indent="-171450" defTabSz="466618" rtl="1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rtl="1"/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/>
          <a:p>
            <a:pPr rtl="1"/>
            <a:fld id="{17FAF283-7579-064E-9877-064305519C6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10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F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tripes">
            <a:extLst>
              <a:ext uri="{FF2B5EF4-FFF2-40B4-BE49-F238E27FC236}">
                <a16:creationId xmlns:a16="http://schemas.microsoft.com/office/drawing/2014/main" id="{755844AA-8E86-CB48-ABF1-65A0203877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FF24B9-054E-4964-A266-CFCA50A184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57200" y="1327150"/>
            <a:ext cx="5394326" cy="1597024"/>
          </a:xfrm>
        </p:spPr>
        <p:txBody>
          <a:bodyPr rtlCol="1" anchor="b"/>
          <a:lstStyle>
            <a:lvl1pPr algn="r" rtl="1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DA358-DFFC-4B28-A97E-490BDEF411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57200" y="3017520"/>
            <a:ext cx="5394326" cy="456149"/>
          </a:xfrm>
        </p:spPr>
        <p:txBody>
          <a:bodyPr rtlCol="1">
            <a:noAutofit/>
          </a:bodyPr>
          <a:lstStyle>
            <a:lvl1pPr marL="0" indent="0" algn="r" rtl="1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r" rtl="1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r" rtl="1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r" rtl="1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r" rtl="1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r" rtl="1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r" rtl="1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r" rtl="1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r" rtl="1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[MONTH 00, 0000]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2FF857-760A-2343-8309-3D330C2B96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9098" y="177250"/>
            <a:ext cx="1890486" cy="11036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251B74-F8C2-CB46-8F2E-245EF42303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5760" y="4567555"/>
            <a:ext cx="173736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6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1"/>
          <a:lstStyle>
            <a:lvl1pPr algn="r" rtl="1"/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327149"/>
            <a:ext cx="5394325" cy="3425825"/>
          </a:xfrm>
        </p:spPr>
        <p:txBody>
          <a:bodyPr rtlCol="1"/>
          <a:lstStyle>
            <a:lvl1pPr algn="r" rtl="1"/>
          </a:lstStyle>
          <a:p>
            <a:pPr lvl="0" algn="r" rtl="1"/>
            <a:r>
              <a:rPr lang="en-US"/>
              <a:t>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162" y="1327149"/>
            <a:ext cx="2560637" cy="3425825"/>
          </a:xfrm>
        </p:spPr>
        <p:txBody>
          <a:bodyPr rtlCol="1"/>
          <a:lstStyle>
            <a:lvl1pPr algn="r" rtl="1"/>
          </a:lstStyle>
          <a:p>
            <a:pPr lvl="0" algn="r" rtl="1"/>
            <a:r>
              <a:rPr lang="en-US"/>
              <a:t>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/>
          </a:lstStyle>
          <a:p>
            <a:r>
              <a:rPr lang="en-US"/>
              <a:t>Our Core Team Discussion Guide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/>
          </a:lstStyle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Righ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E7ED9833-6250-B543-849B-DDECAC26C515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457199" y="685800"/>
            <a:ext cx="8229600" cy="320040"/>
          </a:xfrm>
        </p:spPr>
        <p:txBody>
          <a:bodyPr rtlCol="1">
            <a:noAutofit/>
          </a:bodyPr>
          <a:lstStyle>
            <a:lvl1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323850"/>
          </a:xfrm>
        </p:spPr>
        <p:txBody>
          <a:bodyPr rtlCol="1"/>
          <a:lstStyle>
            <a:lvl1pPr algn="r" rtl="1"/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327149"/>
            <a:ext cx="5394325" cy="3425825"/>
          </a:xfrm>
        </p:spPr>
        <p:txBody>
          <a:bodyPr rtlCol="1"/>
          <a:lstStyle>
            <a:lvl1pPr algn="r" rtl="1"/>
          </a:lstStyle>
          <a:p>
            <a:pPr lvl="0" algn="r" rtl="1"/>
            <a:r>
              <a:rPr lang="en-US"/>
              <a:t>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163" y="1327149"/>
            <a:ext cx="2560635" cy="3425825"/>
          </a:xfrm>
        </p:spPr>
        <p:txBody>
          <a:bodyPr rtlCol="1"/>
          <a:lstStyle>
            <a:lvl1pPr algn="r" rtl="1"/>
          </a:lstStyle>
          <a:p>
            <a:pPr lvl="0" algn="r" rtl="1"/>
            <a:r>
              <a:rPr lang="en-US"/>
              <a:t>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/>
          </a:lstStyle>
          <a:p>
            <a:r>
              <a:rPr lang="en-US"/>
              <a:t>Our Core Team Discussion Guide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/>
          </a:lstStyle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2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1"/>
          <a:lstStyle>
            <a:lvl1pPr algn="r" rtl="1"/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2560638" cy="3425825"/>
          </a:xfrm>
        </p:spPr>
        <p:txBody>
          <a:bodyPr rtlCol="1"/>
          <a:lstStyle>
            <a:lvl1pPr algn="r" rtl="1"/>
          </a:lstStyle>
          <a:p>
            <a:pPr lvl="0" algn="r" rtl="1"/>
            <a:r>
              <a:rPr lang="en-US"/>
              <a:t>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2476" y="1327149"/>
            <a:ext cx="5394324" cy="3425825"/>
          </a:xfrm>
        </p:spPr>
        <p:txBody>
          <a:bodyPr rtlCol="1"/>
          <a:lstStyle>
            <a:lvl1pPr algn="r" rtl="1"/>
          </a:lstStyle>
          <a:p>
            <a:pPr lvl="0" algn="r" rtl="1"/>
            <a:r>
              <a:rPr lang="en-US"/>
              <a:t>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/>
          </a:lstStyle>
          <a:p>
            <a:r>
              <a:rPr lang="en-US"/>
              <a:t>Our Core Team Discussion Guide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/>
          </a:lstStyle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4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ef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E7ED9833-6250-B543-849B-DDECAC26C515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457199" y="685800"/>
            <a:ext cx="8229600" cy="320040"/>
          </a:xfrm>
        </p:spPr>
        <p:txBody>
          <a:bodyPr rtlCol="1">
            <a:noAutofit/>
          </a:bodyPr>
          <a:lstStyle>
            <a:lvl1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323850"/>
          </a:xfrm>
        </p:spPr>
        <p:txBody>
          <a:bodyPr rtlCol="1"/>
          <a:lstStyle>
            <a:lvl1pPr algn="r" rtl="1"/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2560638" cy="3425825"/>
          </a:xfrm>
        </p:spPr>
        <p:txBody>
          <a:bodyPr rtlCol="1"/>
          <a:lstStyle>
            <a:lvl1pPr algn="r" rtl="1"/>
          </a:lstStyle>
          <a:p>
            <a:pPr lvl="0" algn="r" rtl="1"/>
            <a:r>
              <a:rPr lang="en-US"/>
              <a:t>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2475" y="1327149"/>
            <a:ext cx="5394323" cy="3425825"/>
          </a:xfrm>
        </p:spPr>
        <p:txBody>
          <a:bodyPr rtlCol="1"/>
          <a:lstStyle>
            <a:lvl1pPr algn="r" rtl="1"/>
          </a:lstStyle>
          <a:p>
            <a:pPr lvl="0" algn="r" rtl="1"/>
            <a:r>
              <a:rPr lang="en-US"/>
              <a:t>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/>
          </a:lstStyle>
          <a:p>
            <a:r>
              <a:rPr lang="en-US"/>
              <a:t>Our Core Team Discussion Guide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/>
          </a:lstStyle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4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0281197-02F1-9742-9CC9-511AB309C9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2000" cy="5143500"/>
          </a:xfrm>
          <a:solidFill>
            <a:srgbClr val="BABBB1"/>
          </a:solidFill>
        </p:spPr>
        <p:txBody>
          <a:bodyPr rtlCol="1" anchor="ctr" anchorCtr="0">
            <a:normAutofit/>
          </a:bodyPr>
          <a:lstStyle>
            <a:lvl1pPr marL="0" indent="0" algn="ctr" rtl="1">
              <a:buNone/>
              <a:defRPr sz="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BF49E4A-D111-B34D-AB41-6CC59C2832F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029201" y="685800"/>
            <a:ext cx="3657598" cy="320040"/>
          </a:xfrm>
        </p:spPr>
        <p:txBody>
          <a:bodyPr rtlCol="1">
            <a:noAutofit/>
          </a:bodyPr>
          <a:lstStyle>
            <a:lvl1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D2525A4-6BC3-F04B-9264-10D96DB22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1" y="361950"/>
            <a:ext cx="3657598" cy="323850"/>
          </a:xfrm>
        </p:spPr>
        <p:txBody>
          <a:bodyPr rtlCol="1"/>
          <a:lstStyle>
            <a:lvl1pPr algn="r" rtl="1"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EA7FE-F81F-456E-8607-887A129B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1" y="1329690"/>
            <a:ext cx="3657598" cy="3425190"/>
          </a:xfrm>
        </p:spPr>
        <p:txBody>
          <a:bodyPr rtlCol="1"/>
          <a:lstStyle>
            <a:lvl1pPr algn="r" rtl="1"/>
          </a:lstStyle>
          <a:p>
            <a:pPr lvl="0" algn="r" rtl="1"/>
            <a:r>
              <a:rPr lang="en-US"/>
              <a:t>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22F31-A8CA-4F9A-B80E-A7BD48F4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Our Core Team Discussion Guide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44DA0-821E-44C1-A98E-FC74F20E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/>
          </a:lstStyle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7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Left - Blue">
    <p:bg>
      <p:bgPr>
        <a:solidFill>
          <a:srgbClr val="1F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tripes">
            <a:extLst>
              <a:ext uri="{FF2B5EF4-FFF2-40B4-BE49-F238E27FC236}">
                <a16:creationId xmlns:a16="http://schemas.microsoft.com/office/drawing/2014/main" id="{E4B963AC-83A2-664D-A0D3-87BF3810B8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0281197-02F1-9742-9CC9-511AB309C9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2000" cy="5143500"/>
          </a:xfrm>
          <a:solidFill>
            <a:srgbClr val="BABBB1"/>
          </a:solidFill>
        </p:spPr>
        <p:txBody>
          <a:bodyPr rtlCol="1" anchor="ctr" anchorCtr="0">
            <a:normAutofit/>
          </a:bodyPr>
          <a:lstStyle>
            <a:lvl1pPr marL="0" indent="0" algn="ctr" rtl="1">
              <a:buNone/>
              <a:defRPr sz="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BF49E4A-D111-B34D-AB41-6CC59C2832F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029201" y="685800"/>
            <a:ext cx="3657598" cy="320040"/>
          </a:xfrm>
        </p:spPr>
        <p:txBody>
          <a:bodyPr rtlCol="1">
            <a:noAutofit/>
          </a:bodyPr>
          <a:lstStyle>
            <a:lvl1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D2525A4-6BC3-F04B-9264-10D96DB22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1" y="361950"/>
            <a:ext cx="3657598" cy="323850"/>
          </a:xfrm>
        </p:spPr>
        <p:txBody>
          <a:bodyPr rtlCol="1"/>
          <a:lstStyle>
            <a:lvl1pPr algn="r" rtl="1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EA7FE-F81F-456E-8607-887A129B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1" y="1329690"/>
            <a:ext cx="3657598" cy="3425190"/>
          </a:xfrm>
        </p:spPr>
        <p:txBody>
          <a:bodyPr rtlCol="1"/>
          <a:lstStyle>
            <a:lvl1pPr algn="r" rtl="1">
              <a:defRPr>
                <a:solidFill>
                  <a:schemeClr val="bg1"/>
                </a:solidFill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  <a:lvl6pPr algn="r" rtl="1">
              <a:defRPr>
                <a:solidFill>
                  <a:schemeClr val="bg1"/>
                </a:solidFill>
              </a:defRPr>
            </a:lvl6pPr>
            <a:lvl7pPr algn="r" rtl="1">
              <a:defRPr>
                <a:solidFill>
                  <a:schemeClr val="bg1"/>
                </a:solidFill>
              </a:defRPr>
            </a:lvl7pPr>
            <a:lvl8pPr algn="r" rtl="1">
              <a:defRPr>
                <a:solidFill>
                  <a:schemeClr val="bg1"/>
                </a:solidFill>
              </a:defRPr>
            </a:lvl8pPr>
            <a:lvl9pPr algn="r" rtl="1">
              <a:defRPr>
                <a:solidFill>
                  <a:schemeClr val="bg1"/>
                </a:solidFill>
              </a:defRPr>
            </a:lvl9pPr>
          </a:lstStyle>
          <a:p>
            <a:pPr lvl="0" algn="r" rtl="1"/>
            <a:r>
              <a:rPr lang="en-US"/>
              <a:t>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22F31-A8CA-4F9A-B80E-A7BD48F4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Our Core Team Discussion Guide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44DA0-821E-44C1-A98E-FC74F20E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4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Righ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0281197-02F1-9742-9CC9-511AB309C9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  <a:solidFill>
            <a:srgbClr val="BABBB1"/>
          </a:solidFill>
        </p:spPr>
        <p:txBody>
          <a:bodyPr rtlCol="1" anchor="ctr" anchorCtr="0">
            <a:normAutofit/>
          </a:bodyPr>
          <a:lstStyle>
            <a:lvl1pPr marL="0" indent="0" algn="ctr" rtl="1">
              <a:buNone/>
              <a:defRPr sz="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BF49E4A-D111-B34D-AB41-6CC59C2832F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7200" y="685800"/>
            <a:ext cx="3841750" cy="320040"/>
          </a:xfrm>
        </p:spPr>
        <p:txBody>
          <a:bodyPr rtlCol="1">
            <a:noAutofit/>
          </a:bodyPr>
          <a:lstStyle>
            <a:lvl1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D2525A4-6BC3-F04B-9264-10D96DB22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3841750" cy="323850"/>
          </a:xfrm>
        </p:spPr>
        <p:txBody>
          <a:bodyPr rtlCol="1"/>
          <a:lstStyle>
            <a:lvl1pPr algn="r" rtl="1"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EA7FE-F81F-456E-8607-887A129B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29690"/>
            <a:ext cx="3841750" cy="3425190"/>
          </a:xfrm>
        </p:spPr>
        <p:txBody>
          <a:bodyPr rtlCol="1"/>
          <a:lstStyle>
            <a:lvl1pPr algn="r" rtl="1"/>
          </a:lstStyle>
          <a:p>
            <a:pPr lvl="0" algn="r" rtl="1"/>
            <a:r>
              <a:rPr lang="en-US"/>
              <a:t>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0F9793-2F73-B04B-AEEB-CBC899089E7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57200" y="4846320"/>
            <a:ext cx="3841750" cy="182880"/>
          </a:xfrm>
        </p:spPr>
        <p:txBody>
          <a:bodyPr rtlCol="1"/>
          <a:lstStyle>
            <a:lvl1pPr algn="r" rtl="1"/>
          </a:lstStyle>
          <a:p>
            <a:r>
              <a:rPr lang="en-US"/>
              <a:t>Our Core Team Discussion Guide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B6F83-6584-5C45-BF54-F4B80AB1D9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1"/>
          <a:lstStyle>
            <a:lvl1pPr algn="r" rtl="1"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6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Right - Blue">
    <p:bg>
      <p:bgPr>
        <a:solidFill>
          <a:srgbClr val="1F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0281197-02F1-9742-9CC9-511AB309C9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  <a:solidFill>
            <a:srgbClr val="BABBB1"/>
          </a:solidFill>
        </p:spPr>
        <p:txBody>
          <a:bodyPr rtlCol="1" anchor="ctr" anchorCtr="0">
            <a:normAutofit/>
          </a:bodyPr>
          <a:lstStyle>
            <a:lvl1pPr marL="0" indent="0" algn="ctr" rtl="1">
              <a:buNone/>
              <a:defRPr sz="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BF49E4A-D111-B34D-AB41-6CC59C2832F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7199" y="685800"/>
            <a:ext cx="3840481" cy="320040"/>
          </a:xfrm>
        </p:spPr>
        <p:txBody>
          <a:bodyPr rtlCol="1">
            <a:noAutofit/>
          </a:bodyPr>
          <a:lstStyle>
            <a:lvl1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D2525A4-6BC3-F04B-9264-10D96DB22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361950"/>
            <a:ext cx="3840481" cy="323850"/>
          </a:xfrm>
        </p:spPr>
        <p:txBody>
          <a:bodyPr rtlCol="1"/>
          <a:lstStyle>
            <a:lvl1pPr algn="r" rtl="1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EA7FE-F81F-456E-8607-887A129B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29690"/>
            <a:ext cx="3840481" cy="3425190"/>
          </a:xfrm>
        </p:spPr>
        <p:txBody>
          <a:bodyPr rtlCol="1"/>
          <a:lstStyle>
            <a:lvl1pPr algn="r" rtl="1">
              <a:defRPr>
                <a:solidFill>
                  <a:schemeClr val="bg1"/>
                </a:solidFill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  <a:lvl6pPr algn="r" rtl="1">
              <a:defRPr>
                <a:solidFill>
                  <a:schemeClr val="bg1"/>
                </a:solidFill>
              </a:defRPr>
            </a:lvl6pPr>
            <a:lvl7pPr algn="r" rtl="1">
              <a:defRPr>
                <a:solidFill>
                  <a:schemeClr val="bg1"/>
                </a:solidFill>
              </a:defRPr>
            </a:lvl7pPr>
            <a:lvl8pPr algn="r" rtl="1">
              <a:defRPr>
                <a:solidFill>
                  <a:schemeClr val="bg1"/>
                </a:solidFill>
              </a:defRPr>
            </a:lvl8pPr>
            <a:lvl9pPr algn="r" rtl="1">
              <a:defRPr>
                <a:solidFill>
                  <a:schemeClr val="bg1"/>
                </a:solidFill>
              </a:defRPr>
            </a:lvl9pPr>
          </a:lstStyle>
          <a:p>
            <a:pPr lvl="0" algn="r" rtl="1"/>
            <a:r>
              <a:rPr lang="en-US"/>
              <a:t>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0F9793-2F73-B04B-AEEB-CBC899089E7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57199" y="4846320"/>
            <a:ext cx="3840481" cy="182880"/>
          </a:xfrm>
        </p:spPr>
        <p:txBody>
          <a:bodyPr rtlCol="1"/>
          <a:lstStyle>
            <a:lvl1pPr algn="r" rtl="1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Our Core Team Discussion Guide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B6F83-6584-5C45-BF54-F4B80AB1D9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1"/>
          <a:lstStyle>
            <a:lvl1pPr algn="r" rtl="1"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85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White Half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1A2099-37BB-B74F-BB2B-0DD16418E73F}"/>
              </a:ext>
            </a:extLst>
          </p:cNvPr>
          <p:cNvSpPr/>
          <p:nvPr userDrawn="1"/>
        </p:nvSpPr>
        <p:spPr bwMode="hidden">
          <a:xfrm>
            <a:off x="4572000" y="0"/>
            <a:ext cx="4572000" cy="5143500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1" anchor="ctr"/>
          <a:lstStyle>
            <a:lvl1pPr algn="r" rtl="1"/>
          </a:lstStyle>
          <a:p>
            <a:pPr algn="ctr" rtl="1">
              <a:lnSpc>
                <a:spcPct val="100000"/>
              </a:lnSpc>
            </a:pPr>
            <a:endParaRPr lang="en-US" sz="1100"/>
          </a:p>
        </p:txBody>
      </p:sp>
      <p:pic>
        <p:nvPicPr>
          <p:cNvPr id="11" name="Stripes">
            <a:extLst>
              <a:ext uri="{FF2B5EF4-FFF2-40B4-BE49-F238E27FC236}">
                <a16:creationId xmlns:a16="http://schemas.microsoft.com/office/drawing/2014/main" id="{78694725-8A1D-704F-A5A7-197AE500BA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F0452FBA-EE33-4E4A-B81E-FEFBE9558F9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7199" y="685800"/>
            <a:ext cx="3978276" cy="320040"/>
          </a:xfrm>
        </p:spPr>
        <p:txBody>
          <a:bodyPr rtlCol="1">
            <a:noAutofit/>
          </a:bodyPr>
          <a:lstStyle>
            <a:lvl1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3978275" cy="323850"/>
          </a:xfrm>
        </p:spPr>
        <p:txBody>
          <a:bodyPr rtlCol="1"/>
          <a:lstStyle>
            <a:lvl1pPr algn="r" rtl="1"/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3977640" cy="3425825"/>
          </a:xfrm>
        </p:spPr>
        <p:txBody>
          <a:bodyPr rtlCol="1"/>
          <a:lstStyle>
            <a:lvl1pPr algn="r" rtl="1"/>
          </a:lstStyle>
          <a:p>
            <a:pPr lvl="0" algn="r" rtl="1"/>
            <a:r>
              <a:rPr lang="en-US"/>
              <a:t>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327149"/>
            <a:ext cx="3657600" cy="3425825"/>
          </a:xfrm>
        </p:spPr>
        <p:txBody>
          <a:bodyPr rtlCol="1"/>
          <a:lstStyle>
            <a:lvl1pPr algn="r" rtl="1">
              <a:defRPr>
                <a:solidFill>
                  <a:schemeClr val="bg1"/>
                </a:solidFill>
              </a:defRPr>
            </a:lvl1pPr>
            <a:lvl2pPr algn="r" rtl="1">
              <a:defRPr>
                <a:solidFill>
                  <a:schemeClr val="bg1"/>
                </a:solidFill>
              </a:defRPr>
            </a:lvl2pPr>
            <a:lvl3pPr algn="r" rtl="1">
              <a:defRPr>
                <a:solidFill>
                  <a:schemeClr val="bg1"/>
                </a:solidFill>
              </a:defRPr>
            </a:lvl3pPr>
            <a:lvl4pPr algn="r" rtl="1">
              <a:defRPr>
                <a:solidFill>
                  <a:schemeClr val="bg1"/>
                </a:solidFill>
              </a:defRPr>
            </a:lvl4pPr>
            <a:lvl5pPr algn="r" rtl="1">
              <a:defRPr>
                <a:solidFill>
                  <a:schemeClr val="bg1"/>
                </a:solidFill>
              </a:defRPr>
            </a:lvl5pPr>
            <a:lvl6pPr algn="r" rtl="1">
              <a:defRPr>
                <a:solidFill>
                  <a:schemeClr val="bg1"/>
                </a:solidFill>
              </a:defRPr>
            </a:lvl6pPr>
            <a:lvl7pPr algn="r" rtl="1">
              <a:defRPr>
                <a:solidFill>
                  <a:schemeClr val="bg1"/>
                </a:solidFill>
              </a:defRPr>
            </a:lvl7pPr>
            <a:lvl8pPr algn="r" rtl="1">
              <a:defRPr>
                <a:solidFill>
                  <a:schemeClr val="bg1"/>
                </a:solidFill>
              </a:defRPr>
            </a:lvl8pPr>
            <a:lvl9pPr algn="r" rtl="1">
              <a:defRPr>
                <a:solidFill>
                  <a:schemeClr val="bg1"/>
                </a:solidFill>
              </a:defRPr>
            </a:lvl9pPr>
          </a:lstStyle>
          <a:p>
            <a:pPr lvl="0" algn="r" rtl="1"/>
            <a:r>
              <a:rPr lang="en-US"/>
              <a:t>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/>
          </a:lstStyle>
          <a:p>
            <a:r>
              <a:rPr lang="en-US"/>
              <a:t>Our Core Team Discussion Guide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Sky Blue">
    <p:bg>
      <p:bgPr>
        <a:solidFill>
          <a:srgbClr val="00A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tripes">
            <a:extLst>
              <a:ext uri="{FF2B5EF4-FFF2-40B4-BE49-F238E27FC236}">
                <a16:creationId xmlns:a16="http://schemas.microsoft.com/office/drawing/2014/main" id="{A333206C-1EA1-374A-AADC-B2F015ACC9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A918B-32F7-434D-834C-9D773AA07A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27150"/>
            <a:ext cx="3977639" cy="1324610"/>
          </a:xfrm>
        </p:spPr>
        <p:txBody>
          <a:bodyPr bIns="18288" rtlCol="1" anchor="b"/>
          <a:lstStyle>
            <a:lvl1pPr algn="r" rtl="1"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HEADER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5C7B8-1543-4B36-949E-6505F0D84F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1" y="2743200"/>
            <a:ext cx="3978274" cy="456149"/>
          </a:xfrm>
        </p:spPr>
        <p:txBody>
          <a:bodyPr rtlCol="1">
            <a:noAutofit/>
          </a:bodyPr>
          <a:lstStyle>
            <a:lvl1pPr marL="0" indent="0" algn="r" rtl="1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1pPr>
            <a:lvl2pPr marL="0" indent="0" algn="r" rtl="1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2pPr>
            <a:lvl3pPr marL="0" indent="0" algn="r" rtl="1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3pPr>
            <a:lvl4pPr marL="0" indent="0" algn="r" rtl="1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4pPr>
            <a:lvl5pPr marL="0" indent="0" algn="r" rtl="1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5pPr>
            <a:lvl6pPr marL="0" indent="0" algn="r" rtl="1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6pPr>
            <a:lvl7pPr marL="0" indent="0" algn="r" rtl="1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7pPr>
            <a:lvl8pPr marL="0" indent="0" algn="r" rtl="1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8pPr>
            <a:lvl9pPr marL="0" indent="0" algn="r" rtl="1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9pPr>
          </a:lstStyle>
          <a:p>
            <a:pPr lvl="0" algn="r" rtl="1"/>
            <a:r>
              <a:rPr lang="en-US" dirty="0"/>
              <a:t>[OPTIONAL SUBTITLE]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6256-F0F2-4D61-9EEB-DAE3491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Our Core Team Discussion Guide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73A26-6A3E-4188-9F07-35DD664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5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White Graphic">
    <p:bg>
      <p:bgPr>
        <a:solidFill>
          <a:srgbClr val="1F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tripes">
            <a:extLst>
              <a:ext uri="{FF2B5EF4-FFF2-40B4-BE49-F238E27FC236}">
                <a16:creationId xmlns:a16="http://schemas.microsoft.com/office/drawing/2014/main" id="{98740251-4F31-AC48-B19F-178F9E9382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FF24B9-054E-4964-A266-CFCA50A184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57200" y="1327150"/>
            <a:ext cx="5394326" cy="1597024"/>
          </a:xfrm>
        </p:spPr>
        <p:txBody>
          <a:bodyPr rtlCol="1" anchor="b"/>
          <a:lstStyle>
            <a:lvl1pPr algn="r" rtl="1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DA358-DFFC-4B28-A97E-490BDEF411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57200" y="3017520"/>
            <a:ext cx="5394326" cy="456149"/>
          </a:xfrm>
        </p:spPr>
        <p:txBody>
          <a:bodyPr rtlCol="1">
            <a:noAutofit/>
          </a:bodyPr>
          <a:lstStyle>
            <a:lvl1pPr marL="0" indent="0" algn="r" rtl="1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r" rtl="1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r" rtl="1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r" rtl="1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r" rtl="1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r" rtl="1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r" rtl="1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r" rtl="1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r" rtl="1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[MONTH 00, 0000]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89FC88-B3FC-634C-90E5-839C6491C2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9098" y="177250"/>
            <a:ext cx="1890486" cy="11036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6222D4-2B9C-BF4C-B332-05ED173227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5760" y="4567555"/>
            <a:ext cx="173736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2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Gray">
    <p:bg>
      <p:bgPr>
        <a:solidFill>
          <a:srgbClr val="BABB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tripes">
            <a:extLst>
              <a:ext uri="{FF2B5EF4-FFF2-40B4-BE49-F238E27FC236}">
                <a16:creationId xmlns:a16="http://schemas.microsoft.com/office/drawing/2014/main" id="{38B885F5-AA83-F04C-863E-4EE8E23B01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5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A918B-32F7-434D-834C-9D773AA07A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27150"/>
            <a:ext cx="3977639" cy="1324610"/>
          </a:xfrm>
        </p:spPr>
        <p:txBody>
          <a:bodyPr bIns="18288" rtlCol="1" anchor="b"/>
          <a:lstStyle>
            <a:lvl1pPr algn="r" rtl="1"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HEADER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5C7B8-1543-4B36-949E-6505F0D84F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1" y="2743200"/>
            <a:ext cx="3978274" cy="456149"/>
          </a:xfrm>
        </p:spPr>
        <p:txBody>
          <a:bodyPr rtlCol="1">
            <a:noAutofit/>
          </a:bodyPr>
          <a:lstStyle>
            <a:lvl1pPr marL="0" indent="0" algn="r" rtl="1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1pPr>
            <a:lvl2pPr marL="0" indent="0" algn="r" rtl="1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2pPr>
            <a:lvl3pPr marL="0" indent="0" algn="r" rtl="1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3pPr>
            <a:lvl4pPr marL="0" indent="0" algn="r" rtl="1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4pPr>
            <a:lvl5pPr marL="0" indent="0" algn="r" rtl="1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5pPr>
            <a:lvl6pPr marL="0" indent="0" algn="r" rtl="1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6pPr>
            <a:lvl7pPr marL="0" indent="0" algn="r" rtl="1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7pPr>
            <a:lvl8pPr marL="0" indent="0" algn="r" rtl="1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8pPr>
            <a:lvl9pPr marL="0" indent="0" algn="r" rtl="1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9pPr>
          </a:lstStyle>
          <a:p>
            <a:pPr lvl="0" algn="r" rtl="1"/>
            <a:r>
              <a:rPr lang="en-US" dirty="0"/>
              <a:t>[OPTIONAL SUBTITLE]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6256-F0F2-4D61-9EEB-DAE3491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Our Core Team Discussion Guide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73A26-6A3E-4188-9F07-35DD664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2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 - Gray">
    <p:bg>
      <p:bgPr>
        <a:solidFill>
          <a:srgbClr val="A89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tripes">
            <a:extLst>
              <a:ext uri="{FF2B5EF4-FFF2-40B4-BE49-F238E27FC236}">
                <a16:creationId xmlns:a16="http://schemas.microsoft.com/office/drawing/2014/main" id="{38B885F5-AA83-F04C-863E-4EE8E23B01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5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A918B-32F7-434D-834C-9D773AA07A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27150"/>
            <a:ext cx="3977639" cy="1324610"/>
          </a:xfrm>
        </p:spPr>
        <p:txBody>
          <a:bodyPr bIns="18288" rtlCol="1" anchor="b"/>
          <a:lstStyle>
            <a:lvl1pPr algn="r" rtl="1"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HEADER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5C7B8-1543-4B36-949E-6505F0D84F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1" y="2743200"/>
            <a:ext cx="3978274" cy="456149"/>
          </a:xfrm>
        </p:spPr>
        <p:txBody>
          <a:bodyPr rtlCol="1">
            <a:noAutofit/>
          </a:bodyPr>
          <a:lstStyle>
            <a:lvl1pPr marL="0" indent="0" algn="r" rtl="1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1pPr>
            <a:lvl2pPr marL="0" indent="0" algn="r" rtl="1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2pPr>
            <a:lvl3pPr marL="0" indent="0" algn="r" rtl="1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3pPr>
            <a:lvl4pPr marL="0" indent="0" algn="r" rtl="1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4pPr>
            <a:lvl5pPr marL="0" indent="0" algn="r" rtl="1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5pPr>
            <a:lvl6pPr marL="0" indent="0" algn="r" rtl="1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6pPr>
            <a:lvl7pPr marL="0" indent="0" algn="r" rtl="1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7pPr>
            <a:lvl8pPr marL="0" indent="0" algn="r" rtl="1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8pPr>
            <a:lvl9pPr marL="0" indent="0" algn="r" rtl="1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9pPr>
          </a:lstStyle>
          <a:p>
            <a:pPr lvl="0" algn="r" rtl="1"/>
            <a:r>
              <a:rPr lang="en-US" dirty="0"/>
              <a:t>[OPTIONAL SUBTITLE]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6256-F0F2-4D61-9EEB-DAE3491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Our Core Team Discussion Guide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73A26-6A3E-4188-9F07-35DD664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Section Header - Gray">
    <p:bg>
      <p:bgPr>
        <a:solidFill>
          <a:srgbClr val="1F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tripes">
            <a:extLst>
              <a:ext uri="{FF2B5EF4-FFF2-40B4-BE49-F238E27FC236}">
                <a16:creationId xmlns:a16="http://schemas.microsoft.com/office/drawing/2014/main" id="{38B885F5-AA83-F04C-863E-4EE8E23B01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5000"/>
          </a:blip>
          <a:stretch>
            <a:fillRect/>
          </a:stretch>
        </p:blipFill>
        <p:spPr bwMode="hidden">
          <a:xfrm flipH="1">
            <a:off x="216635" y="6350"/>
            <a:ext cx="3429000" cy="256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A918B-32F7-434D-834C-9D773AA07A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27150"/>
            <a:ext cx="3977639" cy="1324610"/>
          </a:xfrm>
        </p:spPr>
        <p:txBody>
          <a:bodyPr bIns="18288" rtlCol="1" anchor="b"/>
          <a:lstStyle>
            <a:lvl1pPr algn="r" rtl="1"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HEADER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5C7B8-1543-4B36-949E-6505F0D84F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1" y="2743200"/>
            <a:ext cx="3978274" cy="456149"/>
          </a:xfrm>
        </p:spPr>
        <p:txBody>
          <a:bodyPr rtlCol="1">
            <a:noAutofit/>
          </a:bodyPr>
          <a:lstStyle>
            <a:lvl1pPr marL="0" indent="0" algn="r" rtl="1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1pPr>
            <a:lvl2pPr marL="0" indent="0" algn="r" rtl="1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2pPr>
            <a:lvl3pPr marL="0" indent="0" algn="r" rtl="1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3pPr>
            <a:lvl4pPr marL="0" indent="0" algn="r" rtl="1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4pPr>
            <a:lvl5pPr marL="0" indent="0" algn="r" rtl="1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5pPr>
            <a:lvl6pPr marL="0" indent="0" algn="r" rtl="1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6pPr>
            <a:lvl7pPr marL="0" indent="0" algn="r" rtl="1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7pPr>
            <a:lvl8pPr marL="0" indent="0" algn="r" rtl="1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8pPr>
            <a:lvl9pPr marL="0" indent="0" algn="r" rtl="1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9pPr>
          </a:lstStyle>
          <a:p>
            <a:pPr lvl="0" algn="r" rtl="1"/>
            <a:r>
              <a:rPr lang="en-US" dirty="0"/>
              <a:t>[OPTIONAL SUBTITLE]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6256-F0F2-4D61-9EEB-DAE3491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Our Core Team Discussion Guide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73A26-6A3E-4188-9F07-35DD664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Purple">
    <p:bg>
      <p:bgPr>
        <a:solidFill>
          <a:srgbClr val="994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tripes">
            <a:extLst>
              <a:ext uri="{FF2B5EF4-FFF2-40B4-BE49-F238E27FC236}">
                <a16:creationId xmlns:a16="http://schemas.microsoft.com/office/drawing/2014/main" id="{F975D6C3-6FBA-7C40-9BBF-A851E8BC31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A918B-32F7-434D-834C-9D773AA07A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27150"/>
            <a:ext cx="3977639" cy="1324610"/>
          </a:xfrm>
        </p:spPr>
        <p:txBody>
          <a:bodyPr bIns="18288" rtlCol="1" anchor="b"/>
          <a:lstStyle>
            <a:lvl1pPr algn="r" rtl="1"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HEADER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5C7B8-1543-4B36-949E-6505F0D84F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1" y="2743200"/>
            <a:ext cx="3978274" cy="456149"/>
          </a:xfrm>
        </p:spPr>
        <p:txBody>
          <a:bodyPr rtlCol="1">
            <a:noAutofit/>
          </a:bodyPr>
          <a:lstStyle>
            <a:lvl1pPr marL="0" indent="0" algn="r" rtl="1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1pPr>
            <a:lvl2pPr marL="0" indent="0" algn="r" rtl="1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2pPr>
            <a:lvl3pPr marL="0" indent="0" algn="r" rtl="1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3pPr>
            <a:lvl4pPr marL="0" indent="0" algn="r" rtl="1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4pPr>
            <a:lvl5pPr marL="0" indent="0" algn="r" rtl="1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5pPr>
            <a:lvl6pPr marL="0" indent="0" algn="r" rtl="1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6pPr>
            <a:lvl7pPr marL="0" indent="0" algn="r" rtl="1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7pPr>
            <a:lvl8pPr marL="0" indent="0" algn="r" rtl="1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8pPr>
            <a:lvl9pPr marL="0" indent="0" algn="r" rtl="1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9pPr>
          </a:lstStyle>
          <a:p>
            <a:pPr lvl="0" algn="r" rtl="1"/>
            <a:r>
              <a:rPr lang="en-US" dirty="0"/>
              <a:t>[OPTIONAL SUBTITLE]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6256-F0F2-4D61-9EEB-DAE3491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Our Core Team Discussion Guide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73A26-6A3E-4188-9F07-35DD664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3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- Sky Blue">
    <p:bg>
      <p:bgPr>
        <a:solidFill>
          <a:srgbClr val="00A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tripes">
            <a:extLst>
              <a:ext uri="{FF2B5EF4-FFF2-40B4-BE49-F238E27FC236}">
                <a16:creationId xmlns:a16="http://schemas.microsoft.com/office/drawing/2014/main" id="{0EEEBA78-11F6-004E-B1EF-003A79C29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 bwMode="hidden">
          <a:xfrm flipH="1">
            <a:off x="239761" y="0"/>
            <a:ext cx="3429000" cy="25654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6256-F0F2-4D61-9EEB-DAE3491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Our Core Team Discussion Guide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73A26-6A3E-4188-9F07-35DD664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93C256-F025-A047-9C47-A7FC8443E8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828800"/>
            <a:ext cx="6950075" cy="2286000"/>
          </a:xfrm>
        </p:spPr>
        <p:txBody>
          <a:bodyPr rtlCol="1">
            <a:noAutofit/>
          </a:bodyPr>
          <a:lstStyle>
            <a:lvl1pPr marL="0" indent="0" algn="r" rtl="1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 algn="r" rtl="1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r" rtl="1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r" rtl="1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r" rtl="1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5pPr>
            <a:lvl6pPr marL="0" indent="0" algn="r" rtl="1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6pPr>
            <a:lvl7pPr marL="0" indent="0" algn="r" rtl="1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7pPr>
            <a:lvl8pPr marL="0" indent="0" algn="r" rtl="1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8pPr>
            <a:lvl9pPr marL="0" indent="0" algn="r" rtl="1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9pPr>
          </a:lstStyle>
          <a:p>
            <a:pPr lvl="0" algn="r" rtl="1"/>
            <a:r>
              <a:rPr lang="en-US" dirty="0"/>
              <a:t>[Big quote]</a:t>
            </a:r>
          </a:p>
          <a:p>
            <a:pPr lvl="1" algn="r" rtl="1"/>
            <a:r>
              <a:rPr lang="en-US" dirty="0"/>
              <a:t>[Attribution]</a:t>
            </a:r>
          </a:p>
        </p:txBody>
      </p:sp>
    </p:spTree>
    <p:extLst>
      <p:ext uri="{BB962C8B-B14F-4D97-AF65-F5344CB8AC3E}">
        <p14:creationId xmlns:p14="http://schemas.microsoft.com/office/powerpoint/2010/main" val="137493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- Gray">
    <p:bg>
      <p:bgPr>
        <a:solidFill>
          <a:srgbClr val="BABB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tripes">
            <a:extLst>
              <a:ext uri="{FF2B5EF4-FFF2-40B4-BE49-F238E27FC236}">
                <a16:creationId xmlns:a16="http://schemas.microsoft.com/office/drawing/2014/main" id="{E3EF0035-6122-884E-B674-FAC6B1C2E5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5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6256-F0F2-4D61-9EEB-DAE3491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Our Core Team Discussion Guide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73A26-6A3E-4188-9F07-35DD664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93C256-F025-A047-9C47-A7FC8443E8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828800"/>
            <a:ext cx="6950075" cy="2286000"/>
          </a:xfrm>
        </p:spPr>
        <p:txBody>
          <a:bodyPr rtlCol="1">
            <a:noAutofit/>
          </a:bodyPr>
          <a:lstStyle>
            <a:lvl1pPr marL="0" indent="0" algn="r" rtl="1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 algn="r" rtl="1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r" rtl="1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r" rtl="1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r" rtl="1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5pPr>
            <a:lvl6pPr marL="0" indent="0" algn="r" rtl="1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6pPr>
            <a:lvl7pPr marL="0" indent="0" algn="r" rtl="1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7pPr>
            <a:lvl8pPr marL="0" indent="0" algn="r" rtl="1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8pPr>
            <a:lvl9pPr marL="0" indent="0" algn="r" rtl="1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9pPr>
          </a:lstStyle>
          <a:p>
            <a:pPr lvl="0" algn="r" rtl="1"/>
            <a:r>
              <a:rPr lang="en-US" dirty="0"/>
              <a:t>[Big quote]</a:t>
            </a:r>
          </a:p>
          <a:p>
            <a:pPr lvl="1" algn="r" rtl="1"/>
            <a:r>
              <a:rPr lang="en-US" dirty="0"/>
              <a:t>[Attribution]</a:t>
            </a:r>
          </a:p>
        </p:txBody>
      </p:sp>
    </p:spTree>
    <p:extLst>
      <p:ext uri="{BB962C8B-B14F-4D97-AF65-F5344CB8AC3E}">
        <p14:creationId xmlns:p14="http://schemas.microsoft.com/office/powerpoint/2010/main" val="247089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- Purple">
    <p:bg>
      <p:bgPr>
        <a:solidFill>
          <a:srgbClr val="994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tripes">
            <a:extLst>
              <a:ext uri="{FF2B5EF4-FFF2-40B4-BE49-F238E27FC236}">
                <a16:creationId xmlns:a16="http://schemas.microsoft.com/office/drawing/2014/main" id="{3807B293-61F4-BD45-93DE-C056CAC4F5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 bwMode="hidden">
          <a:xfrm flipH="1">
            <a:off x="267056" y="6350"/>
            <a:ext cx="3429000" cy="25654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6256-F0F2-4D61-9EEB-DAE3491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Our Core Team Discussion Guide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73A26-6A3E-4188-9F07-35DD664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93C256-F025-A047-9C47-A7FC8443E8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828800"/>
            <a:ext cx="6950075" cy="2286000"/>
          </a:xfrm>
        </p:spPr>
        <p:txBody>
          <a:bodyPr rtlCol="1">
            <a:noAutofit/>
          </a:bodyPr>
          <a:lstStyle>
            <a:lvl1pPr marL="0" indent="0" algn="r" rtl="1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 algn="r" rtl="1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r" rtl="1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r" rtl="1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r" rtl="1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5pPr>
            <a:lvl6pPr marL="0" indent="0" algn="r" rtl="1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6pPr>
            <a:lvl7pPr marL="0" indent="0" algn="r" rtl="1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7pPr>
            <a:lvl8pPr marL="0" indent="0" algn="r" rtl="1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8pPr>
            <a:lvl9pPr marL="0" indent="0" algn="r" rtl="1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9pPr>
          </a:lstStyle>
          <a:p>
            <a:pPr lvl="0" algn="r" rtl="1"/>
            <a:r>
              <a:rPr lang="en-US" dirty="0"/>
              <a:t>[Big quote]</a:t>
            </a:r>
          </a:p>
          <a:p>
            <a:pPr lvl="1" algn="r" rtl="1"/>
            <a:r>
              <a:rPr lang="en-US" dirty="0"/>
              <a:t>[Attribution]</a:t>
            </a:r>
          </a:p>
        </p:txBody>
      </p:sp>
    </p:spTree>
    <p:extLst>
      <p:ext uri="{BB962C8B-B14F-4D97-AF65-F5344CB8AC3E}">
        <p14:creationId xmlns:p14="http://schemas.microsoft.com/office/powerpoint/2010/main" val="260068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28B28-D678-45A8-9632-23BCEFBAF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1"/>
          <a:lstStyle>
            <a:lvl1pPr algn="r" rtl="1"/>
          </a:lstStyle>
          <a:p>
            <a:r>
              <a:rPr lang="en-US" dirty="0"/>
              <a:t>[Slide TITLE]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70BA4C-B8B3-4B12-8774-9B1C2AB27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/>
          </a:lstStyle>
          <a:p>
            <a:r>
              <a:rPr lang="en-US"/>
              <a:t>Our Core Team Discussion Guide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EBA88E-1628-461A-95C2-709969D0E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/>
          </a:lstStyle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3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40720267-28AB-6F40-9EF3-B2ECDE13157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7199" y="685800"/>
            <a:ext cx="8229600" cy="320040"/>
          </a:xfrm>
        </p:spPr>
        <p:txBody>
          <a:bodyPr rtlCol="1">
            <a:noAutofit/>
          </a:bodyPr>
          <a:lstStyle>
            <a:lvl1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628B28-D678-45A8-9632-23BCEFBAF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323850"/>
          </a:xfrm>
        </p:spPr>
        <p:txBody>
          <a:bodyPr rtlCol="1"/>
          <a:lstStyle>
            <a:lvl1pPr algn="r" rtl="1"/>
          </a:lstStyle>
          <a:p>
            <a:r>
              <a:rPr lang="en-US" dirty="0"/>
              <a:t>[Slide TITLE]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70BA4C-B8B3-4B12-8774-9B1C2AB27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/>
          </a:lstStyle>
          <a:p>
            <a:r>
              <a:rPr lang="en-US"/>
              <a:t>Our Core Team Discussion Guide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EBA88E-1628-461A-95C2-709969D0E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/>
          </a:lstStyle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3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2A5060-99DB-444B-8BFA-BE399D9C1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/>
          </a:lstStyle>
          <a:p>
            <a:r>
              <a:rPr lang="en-US"/>
              <a:t>Our Core Team Discussion Guide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F15F4-CD9F-46BC-8AF6-230C475A7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/>
          </a:lstStyle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6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F24B9-054E-4964-A266-CFCA50A184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57200" y="1327150"/>
            <a:ext cx="5394326" cy="1597024"/>
          </a:xfrm>
        </p:spPr>
        <p:txBody>
          <a:bodyPr rtlCol="1" anchor="b"/>
          <a:lstStyle>
            <a:lvl1pPr algn="r" rtl="1">
              <a:defRPr sz="2800">
                <a:solidFill>
                  <a:srgbClr val="1F2A44"/>
                </a:solid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DA358-DFFC-4B28-A97E-490BDEF411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57200" y="3017520"/>
            <a:ext cx="5394326" cy="456149"/>
          </a:xfrm>
        </p:spPr>
        <p:txBody>
          <a:bodyPr rtlCol="1">
            <a:noAutofit/>
          </a:bodyPr>
          <a:lstStyle>
            <a:lvl1pPr marL="0" indent="0" algn="r" rtl="1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r" rtl="1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r" rtl="1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r" rtl="1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r" rtl="1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r" rtl="1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r" rtl="1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r" rtl="1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r" rtl="1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[MONTH 00, 0000]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2EF93B-BCFE-E949-B931-D1D8B3C2C8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9456" y="61244"/>
            <a:ext cx="1892807" cy="1104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A3B559-05CA-CA4E-B46A-5315B6F6EF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19044" y="4547084"/>
            <a:ext cx="1737360" cy="274320"/>
          </a:xfrm>
          <a:prstGeom prst="rect">
            <a:avLst/>
          </a:prstGeom>
        </p:spPr>
      </p:pic>
      <p:pic>
        <p:nvPicPr>
          <p:cNvPr id="8" name="Stripes">
            <a:extLst>
              <a:ext uri="{FF2B5EF4-FFF2-40B4-BE49-F238E27FC236}">
                <a16:creationId xmlns:a16="http://schemas.microsoft.com/office/drawing/2014/main" id="{4DAE065B-FEEE-3C4D-8DAB-3C2C59A453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5000"/>
          </a:blip>
          <a:stretch>
            <a:fillRect/>
          </a:stretch>
        </p:blipFill>
        <p:spPr>
          <a:xfrm flipH="1">
            <a:off x="108982" y="0"/>
            <a:ext cx="34290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7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Blue">
    <p:bg>
      <p:bgPr>
        <a:solidFill>
          <a:srgbClr val="1F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tripes">
            <a:extLst>
              <a:ext uri="{FF2B5EF4-FFF2-40B4-BE49-F238E27FC236}">
                <a16:creationId xmlns:a16="http://schemas.microsoft.com/office/drawing/2014/main" id="{8FBEBC2B-6B4D-8447-A494-06F40D9DCF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EAABB23-45F6-E742-A4A4-6F5FA38E82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128962" y="3839547"/>
            <a:ext cx="2557838" cy="913428"/>
          </a:xfrm>
        </p:spPr>
        <p:txBody>
          <a:bodyPr rtlCol="1" anchor="b" anchorCtr="0">
            <a:noAutofit/>
          </a:bodyPr>
          <a:lstStyle>
            <a:lvl1pPr marL="0" indent="0" algn="r" rtl="1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1pPr>
            <a:lvl2pPr marL="0" indent="0" algn="r" rtl="1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2pPr>
            <a:lvl3pPr marL="0" indent="0" algn="r" rtl="1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3pPr>
            <a:lvl4pPr marL="0" indent="0" algn="r" rtl="1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4pPr>
            <a:lvl5pPr marL="0" indent="0" algn="r" rtl="1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5pPr>
            <a:lvl6pPr marL="0" indent="0" algn="r" rtl="1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6pPr>
            <a:lvl7pPr marL="0" indent="0" algn="r" rtl="1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7pPr>
            <a:lvl8pPr marL="0" indent="0" algn="r" rtl="1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8pPr>
            <a:lvl9pPr marL="0" indent="0" algn="r" rtl="1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9pPr>
          </a:lstStyle>
          <a:p>
            <a:pPr lvl="0" algn="r" rtl="1"/>
            <a:r>
              <a:rPr lang="en-US" dirty="0"/>
              <a:t>[Optional contact information]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27C5D6-48E0-1C41-980F-6FF8CB48CE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4567555"/>
            <a:ext cx="1737360" cy="2743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EEE436-159F-7B45-ADE3-D4C62229FA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9098" y="1966724"/>
            <a:ext cx="1890486" cy="110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1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68CA46-7E04-4A4E-B791-601BE6B2D0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098" y="1966724"/>
            <a:ext cx="1892807" cy="110499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EAABB23-45F6-E742-A4A4-6F5FA38E82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128962" y="3839547"/>
            <a:ext cx="2557838" cy="913428"/>
          </a:xfrm>
        </p:spPr>
        <p:txBody>
          <a:bodyPr rtlCol="1" anchor="b" anchorCtr="0">
            <a:noAutofit/>
          </a:bodyPr>
          <a:lstStyle>
            <a:lvl1pPr marL="0" indent="0" algn="r" rtl="1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  <a:lvl2pPr marL="0" indent="0" algn="r" rtl="1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2pPr>
            <a:lvl3pPr marL="0" indent="0" algn="r" rtl="1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3pPr>
            <a:lvl4pPr marL="0" indent="0" algn="r" rtl="1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4pPr>
            <a:lvl5pPr marL="0" indent="0" algn="r" rtl="1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5pPr>
            <a:lvl6pPr marL="0" indent="0" algn="r" rtl="1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6pPr>
            <a:lvl7pPr marL="0" indent="0" algn="r" rtl="1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7pPr>
            <a:lvl8pPr marL="0" indent="0" algn="r" rtl="1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8pPr>
            <a:lvl9pPr marL="0" indent="0" algn="r" rtl="1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9pPr>
          </a:lstStyle>
          <a:p>
            <a:pPr lvl="0" algn="r" rtl="1"/>
            <a:r>
              <a:rPr lang="en-US" dirty="0"/>
              <a:t>[Optional contact information]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A1507-E0B4-7644-A6D5-1C7BDF4579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4567555"/>
            <a:ext cx="173736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EA7FE-F81F-456E-8607-887A129B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7150"/>
            <a:ext cx="6950075" cy="3427730"/>
          </a:xfrm>
        </p:spPr>
        <p:txBody>
          <a:bodyPr rtlCol="1"/>
          <a:lstStyle>
            <a:lvl1pPr algn="r" rtl="1"/>
          </a:lstStyle>
          <a:p>
            <a:pPr lvl="0" algn="r" rtl="1"/>
            <a:r>
              <a:rPr lang="en-US"/>
              <a:t>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22F31-A8CA-4F9A-B80E-A7BD48F4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/>
          </a:lstStyle>
          <a:p>
            <a:r>
              <a:rPr lang="en-US"/>
              <a:t>Our Core Team Discussion Guide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44DA0-821E-44C1-A98E-FC74F20E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/>
          </a:lstStyle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29AD0E3-21B4-0142-8812-17F8526147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1"/>
          <a:lstStyle>
            <a:lvl1pPr algn="r" rtl="1"/>
          </a:lstStyle>
          <a:p>
            <a:r>
              <a:rPr lang="en-US" dirty="0"/>
              <a:t>[SLIDE TITLE]</a:t>
            </a:r>
          </a:p>
        </p:txBody>
      </p:sp>
    </p:spTree>
    <p:extLst>
      <p:ext uri="{BB962C8B-B14F-4D97-AF65-F5344CB8AC3E}">
        <p14:creationId xmlns:p14="http://schemas.microsoft.com/office/powerpoint/2010/main" val="429227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1BF49E4A-D111-B34D-AB41-6CC59C2832F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7199" y="685800"/>
            <a:ext cx="8229600" cy="320040"/>
          </a:xfrm>
        </p:spPr>
        <p:txBody>
          <a:bodyPr rtlCol="1">
            <a:noAutofit/>
          </a:bodyPr>
          <a:lstStyle>
            <a:lvl1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D2525A4-6BC3-F04B-9264-10D96DB22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323850"/>
          </a:xfrm>
        </p:spPr>
        <p:txBody>
          <a:bodyPr rtlCol="1"/>
          <a:lstStyle>
            <a:lvl1pPr algn="r" rtl="1"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EA7FE-F81F-456E-8607-887A129B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9690"/>
            <a:ext cx="6950075" cy="3425190"/>
          </a:xfrm>
        </p:spPr>
        <p:txBody>
          <a:bodyPr rtlCol="1"/>
          <a:lstStyle>
            <a:lvl1pPr algn="r" rtl="1"/>
          </a:lstStyle>
          <a:p>
            <a:pPr lvl="0" algn="r" rtl="1"/>
            <a:r>
              <a:rPr lang="en-US"/>
              <a:t>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22F31-A8CA-4F9A-B80E-A7BD48F4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/>
          </a:lstStyle>
          <a:p>
            <a:r>
              <a:rPr lang="en-US"/>
              <a:t>Our Core Team Discussion Guide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44DA0-821E-44C1-A98E-FC74F20E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/>
          </a:lstStyle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1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1"/>
          <a:lstStyle>
            <a:lvl1pPr algn="r" rtl="1"/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3977640" cy="3425825"/>
          </a:xfrm>
        </p:spPr>
        <p:txBody>
          <a:bodyPr rtlCol="1"/>
          <a:lstStyle>
            <a:lvl1pPr algn="r" rtl="1"/>
          </a:lstStyle>
          <a:p>
            <a:pPr lvl="0" algn="r" rtl="1"/>
            <a:r>
              <a:rPr lang="en-US"/>
              <a:t>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9160" y="1327149"/>
            <a:ext cx="3977640" cy="3425825"/>
          </a:xfrm>
        </p:spPr>
        <p:txBody>
          <a:bodyPr rtlCol="1"/>
          <a:lstStyle>
            <a:lvl1pPr algn="r" rtl="1"/>
          </a:lstStyle>
          <a:p>
            <a:pPr lvl="0" algn="r" rtl="1"/>
            <a:r>
              <a:rPr lang="en-US"/>
              <a:t>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/>
          </a:lstStyle>
          <a:p>
            <a:r>
              <a:rPr lang="en-US"/>
              <a:t>Our Core Team Discussion Guide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/>
          </a:lstStyle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9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F0452FBA-EE33-4E4A-B81E-FEFBE9558F9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7199" y="685800"/>
            <a:ext cx="8229600" cy="320040"/>
          </a:xfrm>
        </p:spPr>
        <p:txBody>
          <a:bodyPr rtlCol="1">
            <a:noAutofit/>
          </a:bodyPr>
          <a:lstStyle>
            <a:lvl1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323850"/>
          </a:xfrm>
        </p:spPr>
        <p:txBody>
          <a:bodyPr rtlCol="1"/>
          <a:lstStyle>
            <a:lvl1pPr algn="r" rtl="1"/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3977640" cy="3425825"/>
          </a:xfrm>
        </p:spPr>
        <p:txBody>
          <a:bodyPr rtlCol="1"/>
          <a:lstStyle>
            <a:lvl1pPr algn="r" rtl="1"/>
          </a:lstStyle>
          <a:p>
            <a:pPr lvl="0" algn="r" rtl="1"/>
            <a:r>
              <a:rPr lang="en-US"/>
              <a:t>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9160" y="1327149"/>
            <a:ext cx="3977640" cy="3425825"/>
          </a:xfrm>
        </p:spPr>
        <p:txBody>
          <a:bodyPr rtlCol="1"/>
          <a:lstStyle>
            <a:lvl1pPr algn="r" rtl="1"/>
          </a:lstStyle>
          <a:p>
            <a:pPr lvl="0" algn="r" rtl="1"/>
            <a:r>
              <a:rPr lang="en-US"/>
              <a:t>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/>
          </a:lstStyle>
          <a:p>
            <a:r>
              <a:rPr lang="en-US"/>
              <a:t>Our Core Team Discussion Guide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/>
          </a:lstStyle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8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1"/>
          <a:lstStyle>
            <a:lvl1pPr algn="r" rtl="1"/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2560638" cy="3425825"/>
          </a:xfrm>
        </p:spPr>
        <p:txBody>
          <a:bodyPr rtlCol="1"/>
          <a:lstStyle>
            <a:lvl1pPr algn="r" rtl="1"/>
          </a:lstStyle>
          <a:p>
            <a:pPr lvl="0" algn="r" rtl="1"/>
            <a:r>
              <a:rPr lang="en-US"/>
              <a:t>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2476" y="1327149"/>
            <a:ext cx="2559050" cy="3425825"/>
          </a:xfrm>
        </p:spPr>
        <p:txBody>
          <a:bodyPr rtlCol="1"/>
          <a:lstStyle>
            <a:lvl1pPr algn="r" rtl="1"/>
          </a:lstStyle>
          <a:p>
            <a:pPr lvl="0" algn="r" rtl="1"/>
            <a:r>
              <a:rPr lang="en-US"/>
              <a:t>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/>
          </a:lstStyle>
          <a:p>
            <a:r>
              <a:rPr lang="en-US"/>
              <a:t>Our Core Team Discussion Guide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/>
          </a:lstStyle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D49FFF-9825-AD4B-A1DC-1F5B208346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163" y="1327149"/>
            <a:ext cx="2560637" cy="3425825"/>
          </a:xfrm>
        </p:spPr>
        <p:txBody>
          <a:bodyPr rtlCol="1"/>
          <a:lstStyle>
            <a:lvl1pPr algn="r" rtl="1"/>
          </a:lstStyle>
          <a:p>
            <a:pPr lvl="0" algn="r" rtl="1"/>
            <a:r>
              <a:rPr lang="en-US"/>
              <a:t>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93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E7ED9833-6250-B543-849B-DDECAC26C515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457199" y="685800"/>
            <a:ext cx="8229600" cy="320040"/>
          </a:xfrm>
        </p:spPr>
        <p:txBody>
          <a:bodyPr rtlCol="1">
            <a:noAutofit/>
          </a:bodyPr>
          <a:lstStyle>
            <a:lvl1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r" rtl="1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323850"/>
          </a:xfrm>
        </p:spPr>
        <p:txBody>
          <a:bodyPr rtlCol="1"/>
          <a:lstStyle>
            <a:lvl1pPr algn="r" rtl="1"/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2560638" cy="3425825"/>
          </a:xfrm>
        </p:spPr>
        <p:txBody>
          <a:bodyPr rtlCol="1"/>
          <a:lstStyle>
            <a:lvl1pPr algn="r" rtl="1"/>
          </a:lstStyle>
          <a:p>
            <a:pPr lvl="0" algn="r" rtl="1"/>
            <a:r>
              <a:rPr lang="en-US"/>
              <a:t>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2476" y="1327149"/>
            <a:ext cx="2559050" cy="3425825"/>
          </a:xfrm>
        </p:spPr>
        <p:txBody>
          <a:bodyPr rtlCol="1"/>
          <a:lstStyle>
            <a:lvl1pPr algn="r" rtl="1"/>
          </a:lstStyle>
          <a:p>
            <a:pPr lvl="0" algn="r" rtl="1"/>
            <a:r>
              <a:rPr lang="en-US"/>
              <a:t>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/>
          </a:lstStyle>
          <a:p>
            <a:r>
              <a:rPr lang="en-US"/>
              <a:t>Our Core Team Discussion Guide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r" rtl="1"/>
          </a:lstStyle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D49FFF-9825-AD4B-A1DC-1F5B208346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163" y="1327149"/>
            <a:ext cx="2560637" cy="3425825"/>
          </a:xfrm>
        </p:spPr>
        <p:txBody>
          <a:bodyPr rtlCol="1"/>
          <a:lstStyle>
            <a:lvl1pPr algn="r" rtl="1"/>
          </a:lstStyle>
          <a:p>
            <a:pPr lvl="0" algn="r" rtl="1"/>
            <a:r>
              <a:rPr lang="en-US"/>
              <a:t>Edit Master text styles</a:t>
            </a:r>
          </a:p>
          <a:p>
            <a:pPr lvl="1" algn="r" rtl="1"/>
            <a:r>
              <a:rPr lang="en-US"/>
              <a:t>Second level</a:t>
            </a:r>
          </a:p>
          <a:p>
            <a:pPr lvl="2" algn="r" rtl="1"/>
            <a:r>
              <a:rPr lang="en-US"/>
              <a:t>Third level</a:t>
            </a:r>
          </a:p>
          <a:p>
            <a:pPr lvl="3" algn="r" rtl="1"/>
            <a:r>
              <a:rPr lang="en-US"/>
              <a:t>Fourth level</a:t>
            </a:r>
          </a:p>
          <a:p>
            <a:pPr lvl="4" algn="r" rtl="1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28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tripes">
            <a:extLst>
              <a:ext uri="{FF2B5EF4-FFF2-40B4-BE49-F238E27FC236}">
                <a16:creationId xmlns:a16="http://schemas.microsoft.com/office/drawing/2014/main" id="{C436A57D-63D7-944F-A634-3C24056ED887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alphaModFix amt="65000"/>
          </a:blip>
          <a:stretch>
            <a:fillRect/>
          </a:stretch>
        </p:blipFill>
        <p:spPr bwMode="hidden">
          <a:xfrm flipH="1">
            <a:off x="403533" y="43180"/>
            <a:ext cx="3429000" cy="25654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1978FA-196A-497B-BB7B-3F09180B4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1950"/>
            <a:ext cx="6950075" cy="643890"/>
          </a:xfrm>
          <a:prstGeom prst="rect">
            <a:avLst/>
          </a:prstGeom>
        </p:spPr>
        <p:txBody>
          <a:bodyPr vert="horz" lIns="0" tIns="0" rIns="0" bIns="0" rtlCol="1" anchor="t" anchorCtr="0">
            <a:noAutofit/>
          </a:bodyPr>
          <a:lstStyle>
            <a:lvl1pPr algn="r" rtl="1"/>
          </a:lstStyle>
          <a:p>
            <a:r>
              <a:rPr lang="en-US" dirty="0"/>
              <a:t>[SLIDE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A5ABA-400E-479E-8C02-C881A0668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25880"/>
            <a:ext cx="8229600" cy="3429000"/>
          </a:xfrm>
          <a:prstGeom prst="rect">
            <a:avLst/>
          </a:prstGeom>
        </p:spPr>
        <p:txBody>
          <a:bodyPr vert="horz" lIns="0" tIns="0" rIns="0" bIns="0" rtlCol="1">
            <a:normAutofit/>
          </a:bodyPr>
          <a:lstStyle>
            <a:lvl1pPr algn="r" rtl="1"/>
          </a:lstStyle>
          <a:p>
            <a:pPr lvl="0" algn="r" rtl="1"/>
            <a:r>
              <a:rPr lang="en-US" dirty="0"/>
              <a:t>Edit Master text styles</a:t>
            </a:r>
          </a:p>
          <a:p>
            <a:pPr lvl="1" algn="r" rtl="1"/>
            <a:r>
              <a:rPr lang="en-US" dirty="0"/>
              <a:t>Second level</a:t>
            </a:r>
          </a:p>
          <a:p>
            <a:pPr lvl="2" algn="r" rtl="1"/>
            <a:r>
              <a:rPr lang="en-US" dirty="0"/>
              <a:t>Third level</a:t>
            </a:r>
          </a:p>
          <a:p>
            <a:pPr lvl="3" algn="r" rtl="1"/>
            <a:r>
              <a:rPr lang="en-US" dirty="0"/>
              <a:t>Fourth level</a:t>
            </a:r>
          </a:p>
          <a:p>
            <a:pPr lvl="4" algn="r" rtl="1"/>
            <a:r>
              <a:rPr lang="en-US" dirty="0"/>
              <a:t>Fifth level</a:t>
            </a:r>
          </a:p>
          <a:p>
            <a:pPr lvl="5" algn="r" rtl="1"/>
            <a:r>
              <a:rPr lang="en-US" dirty="0"/>
              <a:t>Sixth level</a:t>
            </a:r>
          </a:p>
          <a:p>
            <a:pPr lvl="6" algn="r" rtl="1"/>
            <a:r>
              <a:rPr lang="en-US" dirty="0"/>
              <a:t>Seventh level</a:t>
            </a:r>
          </a:p>
          <a:p>
            <a:pPr lvl="7" algn="r" rtl="1"/>
            <a:r>
              <a:rPr lang="en-US" dirty="0"/>
              <a:t>Eighth level</a:t>
            </a:r>
          </a:p>
          <a:p>
            <a:pPr lvl="8" algn="r" rtl="1"/>
            <a:r>
              <a:rPr lang="en-US" dirty="0"/>
              <a:t>Ninth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931AA-84FD-4BFB-A4DA-131B56FF8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199" y="4846320"/>
            <a:ext cx="3978275" cy="182880"/>
          </a:xfrm>
          <a:prstGeom prst="rect">
            <a:avLst/>
          </a:prstGeom>
        </p:spPr>
        <p:txBody>
          <a:bodyPr vert="horz" wrap="none" lIns="0" tIns="18288" rIns="0" bIns="0" rtlCol="1" anchor="t" anchorCtr="0"/>
          <a:lstStyle>
            <a:lvl1pPr algn="r" rtl="1">
              <a:defRPr sz="75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Our Core Team Discussion Guide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B8385-F29C-4D6F-8D9C-7271128C3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600" y="4846320"/>
            <a:ext cx="457200" cy="182880"/>
          </a:xfrm>
          <a:prstGeom prst="rect">
            <a:avLst/>
          </a:prstGeom>
        </p:spPr>
        <p:txBody>
          <a:bodyPr vert="horz" wrap="none" lIns="0" tIns="9144" rIns="0" bIns="0" rtlCol="1" anchor="t" anchorCtr="0"/>
          <a:lstStyle>
            <a:lvl1pPr algn="l" rtl="1">
              <a:defRPr sz="800">
                <a:solidFill>
                  <a:schemeClr val="tx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2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57" r:id="rId3"/>
    <p:sldLayoutId id="2147483650" r:id="rId4"/>
    <p:sldLayoutId id="2147483660" r:id="rId5"/>
    <p:sldLayoutId id="2147483652" r:id="rId6"/>
    <p:sldLayoutId id="2147483661" r:id="rId7"/>
    <p:sldLayoutId id="2147483656" r:id="rId8"/>
    <p:sldLayoutId id="2147483662" r:id="rId9"/>
    <p:sldLayoutId id="2147483679" r:id="rId10"/>
    <p:sldLayoutId id="2147483680" r:id="rId11"/>
    <p:sldLayoutId id="2147483664" r:id="rId12"/>
    <p:sldLayoutId id="2147483665" r:id="rId13"/>
    <p:sldLayoutId id="2147483675" r:id="rId14"/>
    <p:sldLayoutId id="2147483676" r:id="rId15"/>
    <p:sldLayoutId id="2147483677" r:id="rId16"/>
    <p:sldLayoutId id="2147483678" r:id="rId17"/>
    <p:sldLayoutId id="2147483674" r:id="rId18"/>
    <p:sldLayoutId id="2147483651" r:id="rId19"/>
    <p:sldLayoutId id="2147483666" r:id="rId20"/>
    <p:sldLayoutId id="2147483682" r:id="rId21"/>
    <p:sldLayoutId id="2147483683" r:id="rId22"/>
    <p:sldLayoutId id="2147483667" r:id="rId23"/>
    <p:sldLayoutId id="2147483668" r:id="rId24"/>
    <p:sldLayoutId id="2147483669" r:id="rId25"/>
    <p:sldLayoutId id="2147483670" r:id="rId26"/>
    <p:sldLayoutId id="2147483654" r:id="rId27"/>
    <p:sldLayoutId id="2147483663" r:id="rId28"/>
    <p:sldLayoutId id="2147483655" r:id="rId29"/>
    <p:sldLayoutId id="2147483671" r:id="rId30"/>
    <p:sldLayoutId id="2147483672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2200" kern="1200" cap="all" baseline="0">
          <a:solidFill>
            <a:srgbClr val="1F2A44"/>
          </a:solidFill>
          <a:latin typeface="+mj-lt"/>
          <a:ea typeface="+mj-ea"/>
          <a:cs typeface="+mj-cs"/>
        </a:defRPr>
      </a:lvl1pPr>
    </p:titleStyle>
    <p:bodyStyle>
      <a:lvl1pPr marL="137160" indent="-137160" algn="r" defTabSz="685800" rtl="1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137160" algn="r" defTabSz="685800" rtl="1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" indent="-137160" algn="r" defTabSz="685800" rtl="1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37160" algn="r" defTabSz="685800" rtl="1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-137160" algn="r" defTabSz="685800" rtl="1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" indent="-137160" algn="r" defTabSz="685800" rtl="1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960120" indent="-137160" algn="r" defTabSz="685800" rtl="1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" indent="-137160" algn="r" defTabSz="685800" rtl="1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1234440" indent="-137160" algn="r" defTabSz="685800" rtl="1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28" userDrawn="1">
          <p15:clr>
            <a:srgbClr val="F26B43"/>
          </p15:clr>
        </p15:guide>
        <p15:guide id="2" pos="5472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orient="horz" pos="836" userDrawn="1">
          <p15:clr>
            <a:srgbClr val="F26B43"/>
          </p15:clr>
        </p15:guide>
        <p15:guide id="5" orient="horz" pos="2994" userDrawn="1">
          <p15:clr>
            <a:srgbClr val="F26B43"/>
          </p15:clr>
        </p15:guide>
        <p15:guide id="6" pos="2794" userDrawn="1">
          <p15:clr>
            <a:srgbClr val="F26B43"/>
          </p15:clr>
        </p15:guide>
        <p15:guide id="7" pos="2966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1901" userDrawn="1">
          <p15:clr>
            <a:srgbClr val="F26B43"/>
          </p15:clr>
        </p15:guide>
        <p15:guide id="10" pos="2074" userDrawn="1">
          <p15:clr>
            <a:srgbClr val="F26B43"/>
          </p15:clr>
        </p15:guide>
        <p15:guide id="11" pos="3686" userDrawn="1">
          <p15:clr>
            <a:srgbClr val="F26B43"/>
          </p15:clr>
        </p15:guide>
        <p15:guide id="12" pos="3859" userDrawn="1">
          <p15:clr>
            <a:srgbClr val="F26B43"/>
          </p15:clr>
        </p15:guide>
        <p15:guide id="13" pos="46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651B2-BD57-E345-9474-D4CA9AE61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8639" y="1402212"/>
            <a:ext cx="5394326" cy="1597024"/>
          </a:xfrm>
        </p:spPr>
        <p:txBody>
          <a:bodyPr rtlCol="1"/>
          <a:lstStyle/>
          <a:p>
            <a:pPr rtl="1"/>
            <a:r>
              <a:rPr lang="he-il" dirty="0">
                <a:rtl/>
              </a:rPr>
              <a:t>מדריך לדיוני צוות על "הליבה שלנו"</a:t>
            </a:r>
          </a:p>
        </p:txBody>
      </p:sp>
    </p:spTree>
    <p:extLst>
      <p:ext uri="{BB962C8B-B14F-4D97-AF65-F5344CB8AC3E}">
        <p14:creationId xmlns:p14="http://schemas.microsoft.com/office/powerpoint/2010/main" val="225080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6624624" y="28800"/>
            <a:ext cx="2340110" cy="647700"/>
          </a:xfrm>
          <a:prstGeom prst="rect">
            <a:avLst/>
          </a:prstGeom>
        </p:spPr>
        <p:txBody>
          <a:bodyPr vert="horz" lIns="0" tIns="0" rIns="0" bIns="0" rtlCol="1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he-il" sz="2400" dirty="0">
                <a:solidFill>
                  <a:schemeClr val="bg1"/>
                </a:solidFill>
                <a:rtl/>
              </a:rPr>
              <a:t>דפוסי התנהגות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833C3185-F7E3-824F-A8BE-B1C92E2F8AA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59570" y="914157"/>
            <a:ext cx="4508840" cy="718456"/>
          </a:xfrm>
          <a:prstGeom prst="rect">
            <a:avLst/>
          </a:prstGeom>
        </p:spPr>
        <p:txBody>
          <a:bodyPr lIns="0" tIns="0" rIns="0" bIns="0" rtlCol="1">
            <a:noAutofit/>
          </a:bodyPr>
          <a:lstStyle/>
          <a:p>
            <a:pPr marL="0" indent="0" rtl="1">
              <a:buClr>
                <a:schemeClr val="tx1"/>
              </a:buClr>
              <a:buSzPct val="100000"/>
              <a:buNone/>
            </a:pPr>
            <a:r>
              <a:rPr lang="he-il" sz="1400" dirty="0">
                <a:solidFill>
                  <a:schemeClr val="bg1"/>
                </a:solidFill>
                <a:rtl/>
              </a:rPr>
              <a:t>להניח כוונה חיובית. להתחיל עם אמתפיה. לפתח ולאמן זה את זה.</a:t>
            </a:r>
          </a:p>
        </p:txBody>
      </p:sp>
      <p:sp>
        <p:nvSpPr>
          <p:cNvPr id="31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6613200" y="866064"/>
            <a:ext cx="2002973" cy="609599"/>
          </a:xfrm>
          <a:prstGeom prst="rect">
            <a:avLst/>
          </a:prstGeom>
        </p:spPr>
        <p:txBody>
          <a:bodyPr vert="horz" lIns="0" tIns="0" rIns="0" bIns="0" rtlCol="1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400" dirty="0">
                <a:solidFill>
                  <a:schemeClr val="bg1"/>
                </a:solidFill>
                <a:rtl/>
              </a:rPr>
              <a:t>עידוד לפעולה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6652800" y="866064"/>
            <a:ext cx="0" cy="587829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833C3185-F7E3-824F-A8BE-B1C92E2F8AA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829722" y="1856627"/>
            <a:ext cx="4193788" cy="609599"/>
          </a:xfrm>
          <a:prstGeom prst="rect">
            <a:avLst/>
          </a:prstGeom>
        </p:spPr>
        <p:txBody>
          <a:bodyPr lIns="0" tIns="0" rIns="0" bIns="0" rtlCol="1">
            <a:noAutofit/>
          </a:bodyPr>
          <a:lstStyle/>
          <a:p>
            <a:pPr marL="0" indent="0" rtl="1">
              <a:buClr>
                <a:schemeClr val="tx1"/>
              </a:buClr>
              <a:buSzPct val="100000"/>
              <a:buNone/>
            </a:pPr>
            <a:r>
              <a:rPr lang="he-il" sz="1400" dirty="0">
                <a:solidFill>
                  <a:schemeClr val="bg1"/>
                </a:solidFill>
                <a:rtl/>
              </a:rPr>
              <a:t>לבסס קשרים משמעותיים. להיות חלק מהפתרון. לשבור חסמים.</a:t>
            </a:r>
          </a:p>
        </p:txBody>
      </p:sp>
      <p:sp>
        <p:nvSpPr>
          <p:cNvPr id="47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6613200" y="1862176"/>
            <a:ext cx="2002973" cy="609599"/>
          </a:xfrm>
          <a:prstGeom prst="rect">
            <a:avLst/>
          </a:prstGeom>
        </p:spPr>
        <p:txBody>
          <a:bodyPr vert="horz" lIns="0" tIns="0" rIns="0" bIns="0" rtlCol="1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400" dirty="0">
                <a:solidFill>
                  <a:schemeClr val="bg1"/>
                </a:solidFill>
                <a:rtl/>
              </a:rPr>
              <a:t>לתת אפשרות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6652800" y="1923896"/>
            <a:ext cx="0" cy="587829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52" name="Content Placeholder 3">
            <a:extLst>
              <a:ext uri="{FF2B5EF4-FFF2-40B4-BE49-F238E27FC236}">
                <a16:creationId xmlns:a16="http://schemas.microsoft.com/office/drawing/2014/main" id="{833C3185-F7E3-824F-A8BE-B1C92E2F8AA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97280" y="2809481"/>
            <a:ext cx="4926229" cy="609599"/>
          </a:xfrm>
          <a:prstGeom prst="rect">
            <a:avLst/>
          </a:prstGeom>
        </p:spPr>
        <p:txBody>
          <a:bodyPr lIns="0" tIns="0" rIns="0" bIns="0" rtlCol="1">
            <a:noAutofit/>
          </a:bodyPr>
          <a:lstStyle/>
          <a:p>
            <a:pPr marL="0" indent="0" rtl="1">
              <a:buClr>
                <a:schemeClr val="tx1"/>
              </a:buClr>
              <a:buSzPct val="100000"/>
              <a:buNone/>
            </a:pPr>
            <a:r>
              <a:rPr lang="he-il" sz="1400" dirty="0">
                <a:solidFill>
                  <a:schemeClr val="bg1"/>
                </a:solidFill>
                <a:rtl/>
              </a:rPr>
              <a:t>להציב ציפיות ברורות ולהאציל סמכויות. להיות פתוח לדעות אחרות. לנקוט יוזמה ולשתף בתהליך.</a:t>
            </a:r>
          </a:p>
        </p:txBody>
      </p:sp>
      <p:sp>
        <p:nvSpPr>
          <p:cNvPr id="53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6613200" y="2717445"/>
            <a:ext cx="2002973" cy="609599"/>
          </a:xfrm>
          <a:prstGeom prst="rect">
            <a:avLst/>
          </a:prstGeom>
        </p:spPr>
        <p:txBody>
          <a:bodyPr vert="horz" lIns="0" tIns="0" rIns="0" bIns="0" rtlCol="1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400" dirty="0">
                <a:solidFill>
                  <a:schemeClr val="bg1"/>
                </a:solidFill>
                <a:rtl/>
              </a:rPr>
              <a:t>העצמה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6652800" y="2831251"/>
            <a:ext cx="0" cy="587829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FF14AD58-A0E9-409C-91B9-47D3FEEDA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82" y="4812200"/>
            <a:ext cx="457200" cy="182880"/>
          </a:xfrm>
        </p:spPr>
        <p:txBody>
          <a:bodyPr rtlCol="1"/>
          <a:lstStyle/>
          <a:p>
            <a:pPr rtl="1"/>
            <a:fld id="{8CF57710-2755-44C5-A659-380A6F36418D}" type="slidenum">
              <a:rPr lang="en-US" smtClean="0"/>
              <a:pPr rtl="1"/>
              <a:t>10</a:t>
            </a:fld>
            <a:endParaRPr lang="en-US" dirty="0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C222DFF0-FEB9-42EA-9D13-67D81BC1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15349" y="4827215"/>
            <a:ext cx="3978275" cy="182880"/>
          </a:xfrm>
        </p:spPr>
        <p:txBody>
          <a:bodyPr rtlCol="1"/>
          <a:lstStyle/>
          <a:p>
            <a:pPr rtl="1"/>
            <a:r>
              <a:rPr lang="he-il" dirty="0">
                <a:rtl/>
              </a:rPr>
              <a:t>מדריך לדיוני צוות על "הליבה שלנו"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F9F3F2-7D4E-4CC8-BB3B-61CF86169AC8}"/>
              </a:ext>
            </a:extLst>
          </p:cNvPr>
          <p:cNvCxnSpPr/>
          <p:nvPr/>
        </p:nvCxnSpPr>
        <p:spPr>
          <a:xfrm>
            <a:off x="7101230" y="535705"/>
            <a:ext cx="1443048" cy="0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0392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FF928DA8-ED09-C846-AD9D-CC951EFF8C57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 rtlCol="1"/>
          <a:lstStyle/>
          <a:p>
            <a:pPr rtl="1"/>
            <a:r>
              <a:rPr lang="he-il" dirty="0">
                <a:rtl/>
              </a:rPr>
              <a:t>פעילות קבוצתית אופציונלית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89838E-12E2-A843-82B4-5A5DD483B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323850"/>
          </a:xfrm>
        </p:spPr>
        <p:txBody>
          <a:bodyPr rtlCol="1"/>
          <a:lstStyle/>
          <a:p>
            <a:pPr rtl="1"/>
            <a:r>
              <a:rPr lang="he-il" dirty="0">
                <a:rtl/>
              </a:rPr>
              <a:t>מביאים את דפוסי ההתנהגות לחיים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27E0B6C0-6A5A-9840-AF76-D6E696744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8280" y="1327150"/>
            <a:ext cx="3398519" cy="3425190"/>
          </a:xfrm>
        </p:spPr>
        <p:txBody>
          <a:bodyPr rtlCol="1">
            <a:normAutofit/>
          </a:bodyPr>
          <a:lstStyle/>
          <a:p>
            <a:pPr marL="0" indent="0" rtl="1">
              <a:buNone/>
            </a:pPr>
            <a:r>
              <a:rPr lang="he-il" sz="1400" dirty="0">
                <a:rtl/>
              </a:rPr>
              <a:t>חשבו על דפוס ההתנהגות שהוקצה לכם ומה המשמעות שלו עבורכם.</a:t>
            </a:r>
          </a:p>
          <a:p>
            <a:pPr marL="0" indent="0" rtl="1">
              <a:buNone/>
            </a:pPr>
            <a:endParaRPr lang="en-US" sz="1400" dirty="0"/>
          </a:p>
          <a:p>
            <a:pPr marL="0" indent="0" rtl="1">
              <a:buNone/>
            </a:pPr>
            <a:r>
              <a:rPr lang="he-il" sz="1400" dirty="0">
                <a:rtl/>
              </a:rPr>
              <a:t>הקדישו מספר דקות כדי לרשום דוגמאות ספציפיות כיצד אתם מפגינים כרגע אותו דפוס התנהגות או תוכלו לעשות זאת בעתיד.</a:t>
            </a:r>
          </a:p>
          <a:p>
            <a:pPr marL="0" indent="0" rtl="1">
              <a:buNone/>
            </a:pPr>
            <a:endParaRPr lang="en-US" sz="1400" dirty="0"/>
          </a:p>
          <a:p>
            <a:pPr marL="0" indent="0" rtl="1">
              <a:buNone/>
            </a:pPr>
            <a:r>
              <a:rPr lang="he-il" sz="1400" dirty="0">
                <a:rtl/>
              </a:rPr>
              <a:t>שתפו את הדוגמאות הטובות ביותר עם הקבוצה.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C4B7D3-3475-C448-B4C9-13B829BE2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82" y="4812200"/>
            <a:ext cx="457200" cy="182880"/>
          </a:xfrm>
        </p:spPr>
        <p:txBody>
          <a:bodyPr rtlCol="1"/>
          <a:lstStyle/>
          <a:p>
            <a:pPr rtl="1"/>
            <a:fld id="{8CF57710-2755-44C5-A659-380A6F36418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327150"/>
            <a:ext cx="4727684" cy="3128211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20DF141-7894-446D-A776-4AE236C09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15349" y="4827215"/>
            <a:ext cx="3978275" cy="182880"/>
          </a:xfrm>
        </p:spPr>
        <p:txBody>
          <a:bodyPr rtlCol="1"/>
          <a:lstStyle/>
          <a:p>
            <a:pPr rtl="1"/>
            <a:r>
              <a:rPr lang="he-il" dirty="0">
                <a:rtl/>
              </a:rPr>
              <a:t>מדריך לדיוני צוות על "הליבה שלנו"</a:t>
            </a:r>
          </a:p>
        </p:txBody>
      </p:sp>
    </p:spTree>
    <p:extLst>
      <p:ext uri="{BB962C8B-B14F-4D97-AF65-F5344CB8AC3E}">
        <p14:creationId xmlns:p14="http://schemas.microsoft.com/office/powerpoint/2010/main" val="427171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9838E-12E2-A843-82B4-5A5DD483B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323850"/>
          </a:xfrm>
        </p:spPr>
        <p:txBody>
          <a:bodyPr rtlCol="1"/>
          <a:lstStyle/>
          <a:p>
            <a:pPr rtl="1"/>
            <a:r>
              <a:rPr lang="he-il" dirty="0">
                <a:rtl/>
              </a:rPr>
              <a:t>מה הלאה?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27E0B6C0-6A5A-9840-AF76-D6E696744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60" y="1323643"/>
            <a:ext cx="6822440" cy="3425190"/>
          </a:xfrm>
        </p:spPr>
        <p:txBody>
          <a:bodyPr rtlCol="1">
            <a:normAutofit/>
          </a:bodyPr>
          <a:lstStyle/>
          <a:p>
            <a:pPr marL="0" indent="0" rtl="1">
              <a:buNone/>
            </a:pPr>
            <a:r>
              <a:rPr lang="he-il" sz="1400" b="1" dirty="0">
                <a:rtl/>
              </a:rPr>
              <a:t>ללמוד</a:t>
            </a:r>
          </a:p>
          <a:p>
            <a:pPr marL="0" indent="0" rtl="1">
              <a:buNone/>
            </a:pPr>
            <a:r>
              <a:rPr lang="he-il" sz="1400" dirty="0">
                <a:rtl/>
              </a:rPr>
              <a:t>מטרת היום הזה היא ללמוד להכיר את "הליבה שלנו" ולהבין את דפוסי ההתנהגות שיגשימו כל זאת בחיי היומיום. תמשיכו לשמוע פרטים נוספים עליהם בעתיד.</a:t>
            </a:r>
          </a:p>
          <a:p>
            <a:pPr marL="0" indent="0" rtl="1">
              <a:buNone/>
            </a:pPr>
            <a:r>
              <a:rPr lang="he-il" sz="1400" b="1" dirty="0">
                <a:rtl/>
              </a:rPr>
              <a:t>לאמץ</a:t>
            </a:r>
          </a:p>
          <a:p>
            <a:pPr marL="0" indent="0" rtl="1">
              <a:buNone/>
            </a:pPr>
            <a:r>
              <a:rPr lang="he-il" sz="1400" dirty="0">
                <a:rtl/>
              </a:rPr>
              <a:t>בעתיד</a:t>
            </a:r>
            <a:r>
              <a:rPr lang="he-il" sz="1400" dirty="0">
                <a:rtl val="0"/>
              </a:rPr>
              <a:t>,</a:t>
            </a:r>
            <a:r>
              <a:rPr lang="he-il" sz="1400" dirty="0">
                <a:rtl/>
              </a:rPr>
              <a:t> אנו מקיים שהעובדים יעשו מאמץ שוטף לאמץ דפוסי התנהגות אלו בשגרת היומיום שלהם</a:t>
            </a:r>
            <a:r>
              <a:rPr lang="he-il" sz="1400" dirty="0">
                <a:rtl val="0"/>
              </a:rPr>
              <a:t>,</a:t>
            </a:r>
            <a:r>
              <a:rPr lang="he-il" sz="1400" dirty="0">
                <a:rtl/>
              </a:rPr>
              <a:t> יחד עם הערכים שעושים אותנו למי שאנחנו. </a:t>
            </a:r>
          </a:p>
          <a:p>
            <a:pPr marL="0" indent="0" rtl="1">
              <a:buNone/>
            </a:pPr>
            <a:r>
              <a:rPr lang="he-il" sz="1400" b="1" dirty="0">
                <a:rtl/>
              </a:rPr>
              <a:t>לחיות</a:t>
            </a:r>
          </a:p>
          <a:p>
            <a:pPr marL="0" indent="0" rtl="1">
              <a:buNone/>
            </a:pPr>
            <a:r>
              <a:rPr lang="he-il" sz="1400" dirty="0">
                <a:rtl/>
              </a:rPr>
              <a:t>ככל שערכים ודפוסי התנהגות אלו יהפכו לחלק חזק יותר של דרך העבודה שלנו מדי יום</a:t>
            </a:r>
            <a:r>
              <a:rPr lang="he-il" sz="1400" dirty="0">
                <a:rtl val="0"/>
              </a:rPr>
              <a:t>,</a:t>
            </a:r>
            <a:r>
              <a:rPr lang="he-il" sz="1400" dirty="0">
                <a:rtl/>
              </a:rPr>
              <a:t> אנו נמשיך לסלול דרכים למדידתם ולהכרה בהם.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C4B7D3-3475-C448-B4C9-13B829BE2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82" y="4807367"/>
            <a:ext cx="457200" cy="182880"/>
          </a:xfrm>
        </p:spPr>
        <p:txBody>
          <a:bodyPr rtlCol="1"/>
          <a:lstStyle/>
          <a:p>
            <a:pPr rtl="1"/>
            <a:fld id="{8CF57710-2755-44C5-A659-380A6F36418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7DA4C69-3EF4-48DE-87F0-7866CCF7A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15349" y="4827215"/>
            <a:ext cx="3978275" cy="182880"/>
          </a:xfrm>
        </p:spPr>
        <p:txBody>
          <a:bodyPr rtlCol="1"/>
          <a:lstStyle/>
          <a:p>
            <a:pPr rtl="1"/>
            <a:r>
              <a:rPr lang="he-il" dirty="0">
                <a:rtl/>
              </a:rPr>
              <a:t>מדריך לדיוני צוות על "הליבה שלנו"</a:t>
            </a:r>
          </a:p>
        </p:txBody>
      </p:sp>
    </p:spTree>
    <p:extLst>
      <p:ext uri="{BB962C8B-B14F-4D97-AF65-F5344CB8AC3E}">
        <p14:creationId xmlns:p14="http://schemas.microsoft.com/office/powerpoint/2010/main" val="328469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651B2-BD57-E345-9474-D4CA9AE61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327150"/>
            <a:ext cx="8229600" cy="1597024"/>
          </a:xfrm>
        </p:spPr>
        <p:txBody>
          <a:bodyPr rtlCol="1"/>
          <a:lstStyle/>
          <a:p>
            <a:pPr lvl="0" algn="ctr" rtl="1"/>
            <a:r>
              <a:rPr lang="he-il" dirty="0">
                <a:rtl/>
              </a:rPr>
              <a:t>שאלות או משוב?</a:t>
            </a:r>
          </a:p>
        </p:txBody>
      </p:sp>
    </p:spTree>
    <p:extLst>
      <p:ext uri="{BB962C8B-B14F-4D97-AF65-F5344CB8AC3E}">
        <p14:creationId xmlns:p14="http://schemas.microsoft.com/office/powerpoint/2010/main" val="98879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9838E-12E2-A843-82B4-5A5DD483B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323850"/>
          </a:xfrm>
        </p:spPr>
        <p:txBody>
          <a:bodyPr rtlCol="1"/>
          <a:lstStyle/>
          <a:p>
            <a:pPr rtl="1"/>
            <a:r>
              <a:rPr lang="he-il" dirty="0">
                <a:rtl/>
              </a:rPr>
              <a:t>סדר יום של פגישת העבודה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27E0B6C0-6A5A-9840-AF76-D6E696744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3549" y="1380186"/>
            <a:ext cx="6950075" cy="3425190"/>
          </a:xfrm>
        </p:spPr>
        <p:txBody>
          <a:bodyPr rtlCol="1">
            <a:normAutofit/>
          </a:bodyPr>
          <a:lstStyle/>
          <a:p>
            <a:pPr marL="0" indent="0" rtl="1">
              <a:buNone/>
            </a:pPr>
            <a:r>
              <a:rPr lang="he-il" sz="1400" b="1" dirty="0">
                <a:rtl/>
              </a:rPr>
              <a:t>שינוי תרבותי</a:t>
            </a:r>
          </a:p>
          <a:p>
            <a:pPr marL="0" indent="0" rtl="1">
              <a:buNone/>
            </a:pPr>
            <a:r>
              <a:rPr lang="he-il" sz="1400" b="1" dirty="0">
                <a:rtl/>
              </a:rPr>
              <a:t>איך הגענו לכאן</a:t>
            </a:r>
          </a:p>
          <a:p>
            <a:pPr marL="0" indent="0" rtl="1">
              <a:buNone/>
            </a:pPr>
            <a:r>
              <a:rPr lang="he-il" sz="1400" b="1" dirty="0">
                <a:rtl/>
              </a:rPr>
              <a:t>מציגים: הליבה שלנו</a:t>
            </a:r>
          </a:p>
          <a:p>
            <a:pPr marL="0" indent="0" rtl="1">
              <a:buNone/>
            </a:pPr>
            <a:r>
              <a:rPr lang="he-il" sz="1400" b="1" dirty="0">
                <a:rtl/>
              </a:rPr>
              <a:t>מטרה</a:t>
            </a:r>
            <a:r>
              <a:rPr lang="he-il" sz="1400" b="1" dirty="0">
                <a:rtl val="0"/>
              </a:rPr>
              <a:t>,</a:t>
            </a:r>
            <a:r>
              <a:rPr lang="he-il" sz="1400" b="1" dirty="0">
                <a:rtl/>
              </a:rPr>
              <a:t> חזון ומשימה</a:t>
            </a:r>
          </a:p>
          <a:p>
            <a:pPr marL="0" indent="0" rtl="1">
              <a:buNone/>
            </a:pPr>
            <a:r>
              <a:rPr lang="he-il" sz="1400" b="1" dirty="0">
                <a:rtl/>
              </a:rPr>
              <a:t>ערכים</a:t>
            </a:r>
          </a:p>
          <a:p>
            <a:pPr marL="0" indent="0" rtl="1">
              <a:buNone/>
            </a:pPr>
            <a:r>
              <a:rPr lang="he-il" sz="1400" b="1" dirty="0">
                <a:rtl/>
              </a:rPr>
              <a:t>דפוסי התנהגות</a:t>
            </a:r>
          </a:p>
          <a:p>
            <a:pPr marL="0" indent="0" rtl="1">
              <a:buNone/>
            </a:pPr>
            <a:r>
              <a:rPr lang="he-il" sz="1400" b="1" dirty="0">
                <a:rtl/>
              </a:rPr>
              <a:t>פעילות קבוצתית</a:t>
            </a:r>
          </a:p>
          <a:p>
            <a:pPr marL="0" indent="0" rtl="1">
              <a:buNone/>
            </a:pPr>
            <a:r>
              <a:rPr lang="he-il" sz="1400" b="1" dirty="0">
                <a:rtl/>
              </a:rPr>
              <a:t>שאלות ותשובות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C0E676-2457-DF4E-A7A6-33DD56FC3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15349" y="4827215"/>
            <a:ext cx="3978275" cy="182880"/>
          </a:xfrm>
        </p:spPr>
        <p:txBody>
          <a:bodyPr rtlCol="1"/>
          <a:lstStyle/>
          <a:p>
            <a:pPr rtl="1"/>
            <a:r>
              <a:rPr lang="he-il" dirty="0">
                <a:rtl/>
              </a:rPr>
              <a:t>מדריך לדיוני צוות על "הליבה שלנו"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4A416A-62A9-454D-A097-D4026D9DC7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79" t="25457" b="6062"/>
          <a:stretch/>
        </p:blipFill>
        <p:spPr>
          <a:xfrm>
            <a:off x="292386" y="568492"/>
            <a:ext cx="5289550" cy="4232108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4759D227-848F-44B6-AE56-5576E6C73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82" y="4812200"/>
            <a:ext cx="457200" cy="182880"/>
          </a:xfrm>
        </p:spPr>
        <p:txBody>
          <a:bodyPr rtlCol="1"/>
          <a:lstStyle/>
          <a:p>
            <a:pPr rtl="1"/>
            <a:fld id="{8CF57710-2755-44C5-A659-380A6F36418D}" type="slidenum">
              <a:rPr lang="en-US" smtClean="0"/>
              <a:pPr rtl="1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75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78D2B-F6E8-8F4B-8219-FBDD5736E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675" y="386714"/>
            <a:ext cx="6950075" cy="643890"/>
          </a:xfrm>
        </p:spPr>
        <p:txBody>
          <a:bodyPr rtlCol="1"/>
          <a:lstStyle/>
          <a:p>
            <a:pPr rtl="1"/>
            <a:r>
              <a:rPr lang="he-il" dirty="0">
                <a:rtl/>
              </a:rPr>
              <a:t>שינוי תרבותי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3C3185-F7E3-824F-A8BE-B1C92E2F8A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2944" y="1327149"/>
            <a:ext cx="2623457" cy="3425825"/>
          </a:xfrm>
        </p:spPr>
        <p:txBody>
          <a:bodyPr rtlCol="1">
            <a:normAutofit/>
          </a:bodyPr>
          <a:lstStyle/>
          <a:p>
            <a:pPr rtl="1">
              <a:spcBef>
                <a:spcPts val="0"/>
              </a:spcBef>
              <a:spcAft>
                <a:spcPts val="800"/>
              </a:spcAft>
              <a:buSzPct val="90000"/>
            </a:pPr>
            <a:r>
              <a:rPr lang="he-il" sz="1400" dirty="0">
                <a:latin typeface="Arial" charset="0"/>
                <a:rtl/>
              </a:rPr>
              <a:t>פראט אנד וויטני עוברת שינוי תרבותי</a:t>
            </a:r>
            <a:br>
              <a:rPr dirty="0"/>
            </a:br>
            <a:endParaRPr lang="en-US" sz="1400" dirty="0">
              <a:latin typeface="Arial" charset="0"/>
            </a:endParaRPr>
          </a:p>
          <a:p>
            <a:pPr rtl="1">
              <a:spcBef>
                <a:spcPts val="0"/>
              </a:spcBef>
              <a:spcAft>
                <a:spcPts val="800"/>
              </a:spcAft>
              <a:buSzPct val="90000"/>
            </a:pPr>
            <a:r>
              <a:rPr lang="he-il" sz="1400" dirty="0">
                <a:latin typeface="Arial" charset="0"/>
                <a:rtl/>
              </a:rPr>
              <a:t>העובדים חייבים להבין מי אנחנו וכיצד אנו עובדים עם הלקוחות והספקים שלנו</a:t>
            </a:r>
            <a:r>
              <a:rPr lang="he-il" sz="1400" dirty="0">
                <a:latin typeface="Arial" charset="0"/>
                <a:rtl val="0"/>
              </a:rPr>
              <a:t>,</a:t>
            </a:r>
            <a:r>
              <a:rPr lang="he-il" sz="1400" dirty="0">
                <a:latin typeface="Arial" charset="0"/>
                <a:rtl/>
              </a:rPr>
              <a:t> וגם זה עם זה</a:t>
            </a:r>
            <a:br>
              <a:rPr dirty="0"/>
            </a:br>
            <a:endParaRPr lang="en-US" sz="1400" dirty="0">
              <a:latin typeface="Arial" charset="0"/>
            </a:endParaRPr>
          </a:p>
          <a:p>
            <a:pPr rtl="1">
              <a:spcBef>
                <a:spcPts val="0"/>
              </a:spcBef>
              <a:spcAft>
                <a:spcPts val="800"/>
              </a:spcAft>
              <a:buSzPct val="90000"/>
            </a:pPr>
            <a:r>
              <a:rPr lang="he-il" sz="1400" dirty="0">
                <a:latin typeface="Arial" charset="0"/>
                <a:rtl/>
              </a:rPr>
              <a:t>תקשורת עקבית</a:t>
            </a:r>
            <a:r>
              <a:rPr lang="he-il" sz="1400" dirty="0">
                <a:latin typeface="Arial" charset="0"/>
                <a:rtl val="0"/>
              </a:rPr>
              <a:t>,</a:t>
            </a:r>
            <a:r>
              <a:rPr lang="he-il" sz="1400" dirty="0">
                <a:latin typeface="Arial" charset="0"/>
                <a:rtl/>
              </a:rPr>
              <a:t> שקופה ובזמן חיונית לשינוי זה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7DC5372-731F-1542-9BEF-CF64919AF978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3"/>
          <a:srcRect l="5733"/>
          <a:stretch/>
        </p:blipFill>
        <p:spPr>
          <a:xfrm>
            <a:off x="387405" y="1327149"/>
            <a:ext cx="5084948" cy="292608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38A488-3CB0-F041-ABB7-AD8D0CA12881}"/>
              </a:ext>
            </a:extLst>
          </p:cNvPr>
          <p:cNvSpPr txBox="1"/>
          <p:nvPr/>
        </p:nvSpPr>
        <p:spPr>
          <a:xfrm>
            <a:off x="838200" y="1572125"/>
            <a:ext cx="1907394" cy="1371600"/>
          </a:xfrm>
          <a:prstGeom prst="rect">
            <a:avLst/>
          </a:prstGeom>
          <a:noFill/>
        </p:spPr>
        <p:txBody>
          <a:bodyPr wrap="square" lIns="0" tIns="0" rIns="0" bIns="0" rtlCol="1">
            <a:noAutofit/>
          </a:bodyPr>
          <a:lstStyle/>
          <a:p>
            <a:pPr algn="r" rtl="1"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he-il" sz="1200" dirty="0">
                <a:solidFill>
                  <a:schemeClr val="bg1"/>
                </a:solidFill>
                <a:rtl/>
              </a:rPr>
              <a:t>"כמנהיגים</a:t>
            </a:r>
            <a:r>
              <a:rPr lang="he-il" sz="1200" dirty="0">
                <a:solidFill>
                  <a:schemeClr val="bg1"/>
                </a:solidFill>
                <a:rtl val="0"/>
              </a:rPr>
              <a:t>,</a:t>
            </a:r>
            <a:r>
              <a:rPr lang="he-il" sz="1200" dirty="0">
                <a:solidFill>
                  <a:schemeClr val="bg1"/>
                </a:solidFill>
                <a:rtl/>
              </a:rPr>
              <a:t> אנו אחראים לרתום את ליבם ומוחם של האנשים שלנו כדי להעניק להם תחושת מטרה גבוהה יותר."</a:t>
            </a:r>
          </a:p>
          <a:p>
            <a:pPr algn="r" rtl="1"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he-il" sz="1200" dirty="0">
                <a:solidFill>
                  <a:schemeClr val="bg1"/>
                </a:solidFill>
                <a:rtl/>
              </a:rPr>
              <a:t>-בוב לדוק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646E7EBD-2D1C-4D21-90E5-B83F0E116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82" y="4812200"/>
            <a:ext cx="457200" cy="182880"/>
          </a:xfrm>
        </p:spPr>
        <p:txBody>
          <a:bodyPr rtlCol="1"/>
          <a:lstStyle/>
          <a:p>
            <a:pPr rtl="1"/>
            <a:fld id="{8CF57710-2755-44C5-A659-380A6F36418D}" type="slidenum">
              <a:rPr lang="en-US" smtClean="0"/>
              <a:pPr rtl="1"/>
              <a:t>3</a:t>
            </a:fld>
            <a:endParaRPr lang="en-US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5A3B1389-56EC-40BD-9AD5-9F76CBAFA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15349" y="4827215"/>
            <a:ext cx="3978275" cy="182880"/>
          </a:xfrm>
        </p:spPr>
        <p:txBody>
          <a:bodyPr rtlCol="1"/>
          <a:lstStyle/>
          <a:p>
            <a:pPr rtl="1"/>
            <a:r>
              <a:rPr lang="he-il" dirty="0">
                <a:rtl/>
              </a:rPr>
              <a:t>מדריך לדיוני צוות על "הליבה שלנו"</a:t>
            </a:r>
          </a:p>
        </p:txBody>
      </p:sp>
    </p:spTree>
    <p:extLst>
      <p:ext uri="{BB962C8B-B14F-4D97-AF65-F5344CB8AC3E}">
        <p14:creationId xmlns:p14="http://schemas.microsoft.com/office/powerpoint/2010/main" val="299768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9838E-12E2-A843-82B4-5A5DD483B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417" y="337189"/>
            <a:ext cx="8229600" cy="323850"/>
          </a:xfrm>
        </p:spPr>
        <p:txBody>
          <a:bodyPr rtlCol="1"/>
          <a:lstStyle/>
          <a:p>
            <a:pPr rtl="1"/>
            <a:r>
              <a:rPr lang="he-il" dirty="0">
                <a:rtl/>
              </a:rPr>
              <a:t>איך הגענו לכאן</a:t>
            </a:r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27E0B6C0-6A5A-9840-AF76-D6E696744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600" y="859155"/>
            <a:ext cx="3742417" cy="3425190"/>
          </a:xfrm>
        </p:spPr>
        <p:txBody>
          <a:bodyPr rtlCol="1">
            <a:noAutofit/>
          </a:bodyPr>
          <a:lstStyle/>
          <a:p>
            <a:pPr rtl="1"/>
            <a:r>
              <a:rPr lang="he-il" sz="1400" dirty="0">
                <a:rtl/>
              </a:rPr>
              <a:t>תוכנית "עקרונות ההצלחה" הוצגה בשנת </a:t>
            </a:r>
            <a:r>
              <a:rPr lang="" sz="1400" dirty="0">
                <a:rtl val="0"/>
              </a:rPr>
              <a:t>2017</a:t>
            </a:r>
          </a:p>
          <a:p>
            <a:pPr lvl="1" rtl="1"/>
            <a:r>
              <a:rPr lang="he-il" sz="1400" dirty="0">
                <a:rtl/>
              </a:rPr>
              <a:t>כדי להנחות את דפוסי ההתנהגות של העובדים</a:t>
            </a:r>
          </a:p>
          <a:p>
            <a:pPr lvl="1" rtl="1"/>
            <a:r>
              <a:rPr lang="he-il" sz="1400" dirty="0">
                <a:rtl/>
              </a:rPr>
              <a:t>נוצר בלבול בין העקרונות לבין הערכים והפילוסופיות המקומיים</a:t>
            </a:r>
          </a:p>
          <a:p>
            <a:pPr marL="137160" lvl="1" indent="0" rtl="1">
              <a:buNone/>
            </a:pPr>
            <a:endParaRPr lang="en-US" sz="1400" dirty="0"/>
          </a:p>
          <a:p>
            <a:pPr rtl="1"/>
            <a:r>
              <a:rPr lang="he-il" sz="1400" dirty="0">
                <a:rtl/>
              </a:rPr>
              <a:t>תוכנית "הליבה שלנו" הוצגה בשנת </a:t>
            </a:r>
            <a:r>
              <a:rPr lang="" sz="1400" dirty="0">
                <a:rtl val="0"/>
              </a:rPr>
              <a:t>2019</a:t>
            </a:r>
          </a:p>
          <a:p>
            <a:pPr lvl="1" rtl="1"/>
            <a:r>
              <a:rPr lang="he-il" sz="1400" dirty="0">
                <a:rtl/>
              </a:rPr>
              <a:t>היא מפשטת את "מי שאנחנו" על ידי שילוב של הערכים שלנו (לשעבר "עקרונות ההצלחה") עם המטרה</a:t>
            </a:r>
            <a:r>
              <a:rPr lang="he-il" sz="1400" dirty="0">
                <a:rtl val="0"/>
              </a:rPr>
              <a:t>,</a:t>
            </a:r>
            <a:r>
              <a:rPr lang="he-il" sz="1400" dirty="0">
                <a:rtl/>
              </a:rPr>
              <a:t> החזון</a:t>
            </a:r>
            <a:r>
              <a:rPr lang="he-il" sz="1400" dirty="0">
                <a:rtl val="0"/>
              </a:rPr>
              <a:t>,</a:t>
            </a:r>
            <a:r>
              <a:rPr lang="he-il" sz="1400" dirty="0">
                <a:rtl/>
              </a:rPr>
              <a:t> המשימה ודפוסי ההתנהגות שלנו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3" t="18889" r="5953" b="21852"/>
          <a:stretch/>
        </p:blipFill>
        <p:spPr>
          <a:xfrm>
            <a:off x="166982" y="375015"/>
            <a:ext cx="4449595" cy="20806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4A416A-62A9-454D-A097-D4026D9DC7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79" t="25457" b="6062"/>
          <a:stretch/>
        </p:blipFill>
        <p:spPr>
          <a:xfrm>
            <a:off x="796310" y="2481284"/>
            <a:ext cx="3190937" cy="2553032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09DA5C89-0370-4B47-A780-46A2B5A4D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82" y="4812200"/>
            <a:ext cx="457200" cy="182880"/>
          </a:xfrm>
        </p:spPr>
        <p:txBody>
          <a:bodyPr rtlCol="1"/>
          <a:lstStyle/>
          <a:p>
            <a:pPr rtl="1"/>
            <a:fld id="{8CF57710-2755-44C5-A659-380A6F36418D}" type="slidenum">
              <a:rPr lang="en-US" smtClean="0"/>
              <a:pPr rtl="1"/>
              <a:t>4</a:t>
            </a:fld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8BF7F56-47AB-4DB1-B77D-00385510B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15349" y="4827215"/>
            <a:ext cx="3978275" cy="182880"/>
          </a:xfrm>
        </p:spPr>
        <p:txBody>
          <a:bodyPr rtlCol="1"/>
          <a:lstStyle/>
          <a:p>
            <a:pPr rtl="1"/>
            <a:r>
              <a:rPr lang="he-il" dirty="0">
                <a:rtl/>
              </a:rPr>
              <a:t>מדריך לדיוני צוות על "הליבה שלנו"</a:t>
            </a:r>
          </a:p>
        </p:txBody>
      </p:sp>
    </p:spTree>
    <p:extLst>
      <p:ext uri="{BB962C8B-B14F-4D97-AF65-F5344CB8AC3E}">
        <p14:creationId xmlns:p14="http://schemas.microsoft.com/office/powerpoint/2010/main" val="50853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16">
            <a:extLst>
              <a:ext uri="{FF2B5EF4-FFF2-40B4-BE49-F238E27FC236}">
                <a16:creationId xmlns:a16="http://schemas.microsoft.com/office/drawing/2014/main" id="{7024AC5D-3B2A-754B-AC79-460B288E89F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 rtlCol="1"/>
          <a:lstStyle/>
          <a:p>
            <a:pPr rtl="1"/>
            <a:r>
              <a:rPr lang="he-il" dirty="0">
                <a:rtl/>
              </a:rPr>
              <a:t>מי אנחנו וכיצד אנו עובדים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323850"/>
          </a:xfrm>
        </p:spPr>
        <p:txBody>
          <a:bodyPr rtlCol="1"/>
          <a:lstStyle/>
          <a:p>
            <a:pPr rtl="1"/>
            <a:r>
              <a:rPr lang="he-il" dirty="0">
                <a:rtl/>
              </a:rPr>
              <a:t>הליבה שלנו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76DACB-20E6-CE48-8042-0680558C4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4575" y="1236109"/>
            <a:ext cx="3113312" cy="3425825"/>
          </a:xfrm>
        </p:spPr>
        <p:txBody>
          <a:bodyPr rtlCol="1">
            <a:normAutofit/>
          </a:bodyPr>
          <a:lstStyle/>
          <a:p>
            <a:pPr rtl="1"/>
            <a:r>
              <a:rPr lang="he-il" sz="1400" dirty="0">
                <a:rtl/>
              </a:rPr>
              <a:t>מספקת בהירות ופשטות למערכת האמונות המשותפת של החברה שלנו</a:t>
            </a:r>
          </a:p>
          <a:p>
            <a:pPr rtl="1"/>
            <a:r>
              <a:rPr lang="he-il" sz="1400" dirty="0">
                <a:rtl/>
              </a:rPr>
              <a:t>מספקת את הבסיס לדרך שבה אנו יוצרים את המוצרים הבטוחים והאמינים ביותר עבור הלקוחות שלנו</a:t>
            </a:r>
          </a:p>
          <a:p>
            <a:pPr rtl="1"/>
            <a:r>
              <a:rPr lang="he-il" sz="1400" dirty="0">
                <a:rtl/>
              </a:rPr>
              <a:t>חיונית כדי להשיג את החזון שלנו של להפוך לחברת התעופה והחלל המכובדת ביותר בעולם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177" y="1080773"/>
            <a:ext cx="4206622" cy="3370574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CD049E19-986A-482A-ADC3-4E3EEFE5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82" y="4812200"/>
            <a:ext cx="457200" cy="182880"/>
          </a:xfrm>
        </p:spPr>
        <p:txBody>
          <a:bodyPr rtlCol="1"/>
          <a:lstStyle/>
          <a:p>
            <a:pPr rtl="1"/>
            <a:fld id="{8CF57710-2755-44C5-A659-380A6F36418D}" type="slidenum">
              <a:rPr lang="en-US" smtClean="0"/>
              <a:pPr rtl="1"/>
              <a:t>5</a:t>
            </a:fld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1FF56C0-74BE-432D-9C8B-61F1AD4F4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15349" y="4827215"/>
            <a:ext cx="3978275" cy="182880"/>
          </a:xfrm>
        </p:spPr>
        <p:txBody>
          <a:bodyPr rtlCol="1"/>
          <a:lstStyle/>
          <a:p>
            <a:pPr rtl="1"/>
            <a:r>
              <a:rPr lang="he-il" dirty="0">
                <a:rtl/>
              </a:rPr>
              <a:t>מדריך לדיוני צוות על "הליבה שלנו"</a:t>
            </a:r>
          </a:p>
        </p:txBody>
      </p:sp>
    </p:spTree>
    <p:extLst>
      <p:ext uri="{BB962C8B-B14F-4D97-AF65-F5344CB8AC3E}">
        <p14:creationId xmlns:p14="http://schemas.microsoft.com/office/powerpoint/2010/main" val="53265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89150"/>
            <a:ext cx="9144000" cy="3054350"/>
          </a:xfrm>
          <a:prstGeom prst="rect">
            <a:avLst/>
          </a:prstGeom>
          <a:solidFill>
            <a:srgbClr val="A89968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00000"/>
              </a:lnSpc>
            </a:pPr>
            <a:endParaRPr lang="en-US" sz="110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33C3185-F7E3-824F-A8BE-B1C92E2F8A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50589" y="595216"/>
            <a:ext cx="3848182" cy="1548063"/>
          </a:xfrm>
        </p:spPr>
        <p:txBody>
          <a:bodyPr rtlCol="1">
            <a:noAutofit/>
          </a:bodyPr>
          <a:lstStyle/>
          <a:p>
            <a:pPr marL="0" indent="0" rt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90000"/>
              <a:buNone/>
            </a:pPr>
            <a:r>
              <a:rPr lang="he-il" sz="1400" dirty="0">
                <a:latin typeface="Arial" charset="0"/>
                <a:rtl/>
              </a:rPr>
              <a:t>אנחנו מאמינים שטיסה היא מנוע להתפתחות אנושית</a:t>
            </a:r>
            <a:r>
              <a:rPr lang="he-il" sz="1400" dirty="0">
                <a:latin typeface="Arial" charset="0"/>
                <a:rtl val="0"/>
              </a:rPr>
              <a:t>,</a:t>
            </a:r>
            <a:r>
              <a:rPr lang="he-il" sz="1400" dirty="0">
                <a:latin typeface="Arial" charset="0"/>
                <a:rtl/>
              </a:rPr>
              <a:t> כלי שמתעלה מעל גבולות</a:t>
            </a:r>
            <a:r>
              <a:rPr lang="he-il" sz="1400" dirty="0">
                <a:latin typeface="Arial" charset="0"/>
                <a:rtl val="0"/>
              </a:rPr>
              <a:t>,</a:t>
            </a:r>
            <a:r>
              <a:rPr lang="he-il" sz="1400" dirty="0">
                <a:latin typeface="Arial" charset="0"/>
                <a:rtl/>
              </a:rPr>
              <a:t> מחבר בין אנשים</a:t>
            </a:r>
            <a:r>
              <a:rPr lang="he-il" sz="1400" dirty="0">
                <a:latin typeface="Arial" charset="0"/>
                <a:rtl val="0"/>
              </a:rPr>
              <a:t>,</a:t>
            </a:r>
            <a:r>
              <a:rPr lang="he-il" sz="1400" dirty="0">
                <a:latin typeface="Arial" charset="0"/>
                <a:rtl/>
              </a:rPr>
              <a:t> מצמיח כלכלות ומגן על העולם. יחד אנחנו פורצים את הדרך</a:t>
            </a:r>
            <a:r>
              <a:rPr lang="he-il" sz="1400" dirty="0">
                <a:latin typeface="Arial" charset="0"/>
                <a:rtl val="0"/>
              </a:rPr>
              <a:t>,</a:t>
            </a:r>
            <a:r>
              <a:rPr lang="he-il" sz="1400" dirty="0">
                <a:latin typeface="Arial" charset="0"/>
                <a:rtl/>
              </a:rPr>
              <a:t> עבור העובדים</a:t>
            </a:r>
            <a:r>
              <a:rPr lang="he-il" sz="1400" dirty="0">
                <a:latin typeface="Arial" charset="0"/>
                <a:rtl val="0"/>
              </a:rPr>
              <a:t>,</a:t>
            </a:r>
            <a:r>
              <a:rPr lang="he-il" sz="1400" dirty="0">
                <a:latin typeface="Arial" charset="0"/>
                <a:rtl/>
              </a:rPr>
              <a:t> הלקוחות והשותפים שלנו</a:t>
            </a:r>
            <a:r>
              <a:rPr lang="he-il" sz="1400" dirty="0">
                <a:latin typeface="Arial" charset="0"/>
                <a:rtl val="0"/>
              </a:rPr>
              <a:t>,</a:t>
            </a:r>
            <a:r>
              <a:rPr lang="he-il" sz="1400" dirty="0">
                <a:latin typeface="Arial" charset="0"/>
                <a:rtl/>
              </a:rPr>
              <a:t> ומציגים חוויה ברמה עולמית.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11365" y="579036"/>
            <a:ext cx="2002973" cy="1256109"/>
          </a:xfrm>
        </p:spPr>
        <p:txBody>
          <a:bodyPr rtlCol="1" anchor="ctr" anchorCtr="0"/>
          <a:lstStyle/>
          <a:p>
            <a:pPr rtl="1"/>
            <a:r>
              <a:rPr lang="he-il" sz="2400" dirty="0">
                <a:solidFill>
                  <a:schemeClr val="bg1"/>
                </a:solidFill>
                <a:rtl/>
              </a:rPr>
              <a:t>מטרה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7059465" y="595216"/>
            <a:ext cx="0" cy="1245555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33C3185-F7E3-824F-A8BE-B1C92E2F8AA8}"/>
              </a:ext>
            </a:extLst>
          </p:cNvPr>
          <p:cNvSpPr txBox="1">
            <a:spLocks/>
          </p:cNvSpPr>
          <p:nvPr/>
        </p:nvSpPr>
        <p:spPr>
          <a:xfrm>
            <a:off x="2650589" y="2528677"/>
            <a:ext cx="4076782" cy="593558"/>
          </a:xfrm>
          <a:prstGeom prst="rect">
            <a:avLst/>
          </a:prstGeom>
        </p:spPr>
        <p:txBody>
          <a:bodyPr vert="horz" lIns="0" tIns="0" rIns="0" bIns="0" rtlCol="1">
            <a:noAutofit/>
          </a:bodyPr>
          <a:lstStyle>
            <a:lvl1pPr marL="137160" indent="-13716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13716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indent="-13716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3716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-13716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22960" indent="-13716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60120" indent="-13716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13716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34440" indent="-13716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spcBef>
                <a:spcPts val="0"/>
              </a:spcBef>
              <a:spcAft>
                <a:spcPts val="800"/>
              </a:spcAft>
              <a:buSzPct val="90000"/>
              <a:buFont typeface="Arial" panose="020B0604020202020204" pitchFamily="34" charset="0"/>
              <a:buNone/>
            </a:pPr>
            <a:r>
              <a:rPr lang="he-il" sz="1400" dirty="0">
                <a:solidFill>
                  <a:schemeClr val="bg1"/>
                </a:solidFill>
                <a:latin typeface="Arial" charset="0"/>
                <a:rtl/>
              </a:rPr>
              <a:t>אנשים מסורים העושים מעל ומעבר כדי ליצור את חברת החלל והתעופה המכובדת ביותר בעולם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6611364" y="2545997"/>
            <a:ext cx="2002973" cy="409074"/>
          </a:xfrm>
          <a:prstGeom prst="rect">
            <a:avLst/>
          </a:prstGeom>
        </p:spPr>
        <p:txBody>
          <a:bodyPr vert="horz" lIns="0" tIns="0" rIns="0" bIns="0" rtlCol="1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400" dirty="0">
                <a:solidFill>
                  <a:schemeClr val="bg1"/>
                </a:solidFill>
                <a:rtl/>
              </a:rPr>
              <a:t>חזון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076687" y="2463867"/>
            <a:ext cx="0" cy="658368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33C3185-F7E3-824F-A8BE-B1C92E2F8AA8}"/>
              </a:ext>
            </a:extLst>
          </p:cNvPr>
          <p:cNvSpPr txBox="1">
            <a:spLocks/>
          </p:cNvSpPr>
          <p:nvPr/>
        </p:nvSpPr>
        <p:spPr>
          <a:xfrm>
            <a:off x="2650589" y="3645476"/>
            <a:ext cx="4076782" cy="753979"/>
          </a:xfrm>
          <a:prstGeom prst="rect">
            <a:avLst/>
          </a:prstGeom>
        </p:spPr>
        <p:txBody>
          <a:bodyPr vert="horz" lIns="0" tIns="0" rIns="0" bIns="0" rtlCol="1">
            <a:noAutofit/>
          </a:bodyPr>
          <a:lstStyle>
            <a:lvl1pPr marL="137160" indent="-13716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13716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indent="-13716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3716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-13716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22960" indent="-13716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60120" indent="-13716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13716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34440" indent="-13716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spcBef>
                <a:spcPts val="0"/>
              </a:spcBef>
              <a:spcAft>
                <a:spcPts val="800"/>
              </a:spcAft>
              <a:buSzPct val="90000"/>
              <a:buFont typeface="Arial" panose="020B0604020202020204" pitchFamily="34" charset="0"/>
              <a:buNone/>
            </a:pPr>
            <a:r>
              <a:rPr lang="he-il" sz="1400" dirty="0">
                <a:solidFill>
                  <a:schemeClr val="bg1"/>
                </a:solidFill>
                <a:latin typeface="Arial" charset="0"/>
                <a:rtl/>
              </a:rPr>
              <a:t>להיות הבחירה המועדפת של לקוחות למוצרים ושירותים</a:t>
            </a:r>
            <a:r>
              <a:rPr lang="he-il" sz="1400" dirty="0">
                <a:solidFill>
                  <a:schemeClr val="bg1"/>
                </a:solidFill>
                <a:latin typeface="Arial" charset="0"/>
                <a:rtl val="0"/>
              </a:rPr>
              <a:t>,</a:t>
            </a:r>
            <a:r>
              <a:rPr lang="he-il" sz="1400" dirty="0">
                <a:solidFill>
                  <a:schemeClr val="bg1"/>
                </a:solidFill>
                <a:latin typeface="Arial" charset="0"/>
                <a:rtl/>
              </a:rPr>
              <a:t> דרך הובלה</a:t>
            </a:r>
            <a:r>
              <a:rPr lang="he-il" sz="1400" dirty="0">
                <a:solidFill>
                  <a:schemeClr val="bg1"/>
                </a:solidFill>
                <a:latin typeface="Arial" charset="0"/>
                <a:rtl val="0"/>
              </a:rPr>
              <a:t>,</a:t>
            </a:r>
            <a:r>
              <a:rPr lang="he-il" sz="1400" dirty="0">
                <a:solidFill>
                  <a:schemeClr val="bg1"/>
                </a:solidFill>
                <a:latin typeface="Arial" charset="0"/>
                <a:rtl/>
              </a:rPr>
              <a:t> העצמה</a:t>
            </a:r>
            <a:r>
              <a:rPr lang="he-il" sz="1400" dirty="0">
                <a:solidFill>
                  <a:schemeClr val="bg1"/>
                </a:solidFill>
                <a:latin typeface="Arial" charset="0"/>
                <a:rtl val="0"/>
              </a:rPr>
              <a:t>,</a:t>
            </a:r>
            <a:r>
              <a:rPr lang="he-il" sz="1400" dirty="0">
                <a:solidFill>
                  <a:schemeClr val="bg1"/>
                </a:solidFill>
                <a:latin typeface="Arial" charset="0"/>
                <a:rtl/>
              </a:rPr>
              <a:t> חדשנות וביצוע מוקפד</a:t>
            </a: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6611363" y="3560448"/>
            <a:ext cx="2002973" cy="625642"/>
          </a:xfrm>
          <a:prstGeom prst="rect">
            <a:avLst/>
          </a:prstGeom>
        </p:spPr>
        <p:txBody>
          <a:bodyPr vert="horz" lIns="0" tIns="0" rIns="0" bIns="0" rtlCol="1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400" dirty="0">
                <a:solidFill>
                  <a:schemeClr val="bg1"/>
                </a:solidFill>
                <a:rtl/>
              </a:rPr>
              <a:t>משימה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076687" y="3616325"/>
            <a:ext cx="0" cy="603871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F6DBB3EE-8C5B-4907-9ACC-20B70D10C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82" y="4812200"/>
            <a:ext cx="457200" cy="182880"/>
          </a:xfrm>
        </p:spPr>
        <p:txBody>
          <a:bodyPr rtlCol="1"/>
          <a:lstStyle/>
          <a:p>
            <a:pPr rtl="1"/>
            <a:fld id="{8CF57710-2755-44C5-A659-380A6F36418D}" type="slidenum">
              <a:rPr lang="en-US" smtClean="0"/>
              <a:pPr rtl="1"/>
              <a:t>6</a:t>
            </a:fld>
            <a:endParaRPr lang="en-US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B499C276-6D3E-4F21-B99D-5CA154C10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15349" y="4827215"/>
            <a:ext cx="3978275" cy="182880"/>
          </a:xfrm>
        </p:spPr>
        <p:txBody>
          <a:bodyPr rtlCol="1"/>
          <a:lstStyle/>
          <a:p>
            <a:pPr rtl="1"/>
            <a:r>
              <a:rPr lang="he-il" dirty="0">
                <a:rtl/>
              </a:rPr>
              <a:t>מדריך לדיוני צוות על "הליבה שלנו"</a:t>
            </a:r>
          </a:p>
        </p:txBody>
      </p:sp>
    </p:spTree>
    <p:extLst>
      <p:ext uri="{BB962C8B-B14F-4D97-AF65-F5344CB8AC3E}">
        <p14:creationId xmlns:p14="http://schemas.microsoft.com/office/powerpoint/2010/main" val="288240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833C3185-F7E3-824F-A8BE-B1C92E2F8AA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774452" y="2008417"/>
            <a:ext cx="4238687" cy="718456"/>
          </a:xfrm>
          <a:prstGeom prst="rect">
            <a:avLst/>
          </a:prstGeom>
        </p:spPr>
        <p:txBody>
          <a:bodyPr lIns="0" tIns="0" rIns="0" bIns="0" rtlCol="1">
            <a:noAutofit/>
          </a:bodyPr>
          <a:lstStyle/>
          <a:p>
            <a:pPr marL="0" indent="0" rtl="1">
              <a:buClr>
                <a:schemeClr val="tx1"/>
              </a:buClr>
              <a:buSzPct val="100000"/>
              <a:buNone/>
            </a:pPr>
            <a:r>
              <a:rPr lang="he-il" sz="1400" dirty="0">
                <a:solidFill>
                  <a:schemeClr val="bg1"/>
                </a:solidFill>
                <a:rtl/>
              </a:rPr>
              <a:t>לבנות חוויה מעוררת השראה לעובדים. להתמקד במעורבות. לעורר תחושת בעלות.</a:t>
            </a:r>
          </a:p>
        </p:txBody>
      </p:sp>
      <p:sp>
        <p:nvSpPr>
          <p:cNvPr id="29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6613200" y="1946943"/>
            <a:ext cx="1921590" cy="609599"/>
          </a:xfrm>
          <a:prstGeom prst="rect">
            <a:avLst/>
          </a:prstGeom>
        </p:spPr>
        <p:txBody>
          <a:bodyPr vert="horz" lIns="0" tIns="0" rIns="0" bIns="0" rtlCol="1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400" dirty="0">
                <a:solidFill>
                  <a:schemeClr val="bg1"/>
                </a:solidFill>
                <a:rtl/>
              </a:rPr>
              <a:t>להעצים את העובדים שלנו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6652800" y="2008417"/>
            <a:ext cx="0" cy="587829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833C3185-F7E3-824F-A8BE-B1C92E2F8AA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819351" y="2861090"/>
            <a:ext cx="4193788" cy="609599"/>
          </a:xfrm>
          <a:prstGeom prst="rect">
            <a:avLst/>
          </a:prstGeom>
        </p:spPr>
        <p:txBody>
          <a:bodyPr lIns="0" tIns="0" rIns="0" bIns="0" rtlCol="1">
            <a:noAutofit/>
          </a:bodyPr>
          <a:lstStyle/>
          <a:p>
            <a:pPr marL="0" indent="0" rtl="1">
              <a:buClr>
                <a:schemeClr val="tx1"/>
              </a:buClr>
              <a:buSzPct val="100000"/>
              <a:buNone/>
            </a:pPr>
            <a:r>
              <a:rPr lang="he-il" sz="1400" dirty="0">
                <a:solidFill>
                  <a:schemeClr val="bg1"/>
                </a:solidFill>
                <a:rtl/>
              </a:rPr>
              <a:t>לשמור על מחויבות לציות. </a:t>
            </a:r>
            <a:br>
              <a:rPr dirty="0"/>
            </a:br>
            <a:r>
              <a:rPr lang="he-il" sz="1400" dirty="0">
                <a:solidFill>
                  <a:schemeClr val="bg1"/>
                </a:solidFill>
                <a:rtl/>
              </a:rPr>
              <a:t>לשמור על אמינות ושקיפות.</a:t>
            </a:r>
          </a:p>
        </p:txBody>
      </p:sp>
      <p:sp>
        <p:nvSpPr>
          <p:cNvPr id="46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6613200" y="2869715"/>
            <a:ext cx="1921590" cy="609599"/>
          </a:xfrm>
          <a:prstGeom prst="rect">
            <a:avLst/>
          </a:prstGeom>
        </p:spPr>
        <p:txBody>
          <a:bodyPr vert="horz" lIns="0" tIns="0" rIns="0" bIns="0" rtlCol="1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400" dirty="0">
                <a:solidFill>
                  <a:schemeClr val="bg1"/>
                </a:solidFill>
                <a:rtl/>
              </a:rPr>
              <a:t>להוביל עם יושרה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6652800" y="2849615"/>
            <a:ext cx="0" cy="587829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48" name="Content Placeholder 3">
            <a:extLst>
              <a:ext uri="{FF2B5EF4-FFF2-40B4-BE49-F238E27FC236}">
                <a16:creationId xmlns:a16="http://schemas.microsoft.com/office/drawing/2014/main" id="{833C3185-F7E3-824F-A8BE-B1C92E2F8AA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744519" y="3955440"/>
            <a:ext cx="4268620" cy="609599"/>
          </a:xfrm>
          <a:prstGeom prst="rect">
            <a:avLst/>
          </a:prstGeom>
        </p:spPr>
        <p:txBody>
          <a:bodyPr lIns="0" tIns="0" rIns="0" bIns="0" rtlCol="1">
            <a:noAutofit/>
          </a:bodyPr>
          <a:lstStyle/>
          <a:p>
            <a:pPr marL="0" indent="0" rtl="1">
              <a:buClr>
                <a:schemeClr val="tx1"/>
              </a:buClr>
              <a:buSzPct val="100000"/>
              <a:buNone/>
            </a:pPr>
            <a:r>
              <a:rPr lang="he-il" sz="1400" dirty="0">
                <a:solidFill>
                  <a:schemeClr val="bg1"/>
                </a:solidFill>
                <a:rtl/>
              </a:rPr>
              <a:t>לעמוד בהתחייבויות. לנהוג באחריות. ליצור את העתיד עם מוצרים חדשניים.</a:t>
            </a:r>
          </a:p>
        </p:txBody>
      </p:sp>
      <p:sp>
        <p:nvSpPr>
          <p:cNvPr id="49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6613200" y="3837633"/>
            <a:ext cx="1931078" cy="609599"/>
          </a:xfrm>
          <a:prstGeom prst="rect">
            <a:avLst/>
          </a:prstGeom>
        </p:spPr>
        <p:txBody>
          <a:bodyPr vert="horz" lIns="0" tIns="0" rIns="0" bIns="0" rtlCol="1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400" dirty="0">
                <a:solidFill>
                  <a:schemeClr val="bg1"/>
                </a:solidFill>
                <a:rtl/>
              </a:rPr>
              <a:t>להיות מהימנים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6652800" y="3966324"/>
            <a:ext cx="0" cy="587829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33C3185-F7E3-824F-A8BE-B1C92E2F8AA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744520" y="692087"/>
            <a:ext cx="4268619" cy="1023257"/>
          </a:xfrm>
          <a:prstGeom prst="rect">
            <a:avLst/>
          </a:prstGeom>
        </p:spPr>
        <p:txBody>
          <a:bodyPr lIns="0" tIns="0" rIns="0" bIns="0" rtlCol="1">
            <a:noAutofit/>
          </a:bodyPr>
          <a:lstStyle/>
          <a:p>
            <a:pPr marL="0" indent="0" rtl="1">
              <a:buClr>
                <a:schemeClr val="tx1"/>
              </a:buClr>
              <a:buSzPct val="100000"/>
              <a:buNone/>
            </a:pPr>
            <a:r>
              <a:rPr lang="he-il" sz="1400" dirty="0">
                <a:solidFill>
                  <a:schemeClr val="bg1"/>
                </a:solidFill>
                <a:rtl/>
              </a:rPr>
              <a:t>לשמור על עצמכם ועל אחרים. לפעול לפי נוהלי הבטיחות. לזהות סכנות ולדווח עליהן. להתמקד במשימה. כשיש ספק</a:t>
            </a:r>
            <a:r>
              <a:rPr lang="he-il" sz="1400" dirty="0">
                <a:solidFill>
                  <a:schemeClr val="bg1"/>
                </a:solidFill>
                <a:rtl val="0"/>
              </a:rPr>
              <a:t>,</a:t>
            </a:r>
            <a:r>
              <a:rPr lang="he-il" sz="1400" dirty="0">
                <a:solidFill>
                  <a:schemeClr val="bg1"/>
                </a:solidFill>
                <a:rtl/>
              </a:rPr>
              <a:t> לעצור.</a:t>
            </a: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6613200" y="601354"/>
            <a:ext cx="1921590" cy="838200"/>
          </a:xfrm>
          <a:prstGeom prst="rect">
            <a:avLst/>
          </a:prstGeom>
        </p:spPr>
        <p:txBody>
          <a:bodyPr vert="horz" lIns="0" tIns="0" rIns="0" bIns="0" rtlCol="1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400" dirty="0">
                <a:solidFill>
                  <a:schemeClr val="bg1"/>
                </a:solidFill>
                <a:rtl/>
              </a:rPr>
              <a:t>מתחילים בבטיחות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6652800" y="623125"/>
            <a:ext cx="0" cy="816429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27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6803890" y="28800"/>
            <a:ext cx="2340110" cy="647700"/>
          </a:xfrm>
          <a:prstGeom prst="rect">
            <a:avLst/>
          </a:prstGeom>
        </p:spPr>
        <p:txBody>
          <a:bodyPr vert="horz" lIns="0" tIns="0" rIns="0" bIns="0" rtlCol="1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tabLst>
                <a:tab pos="806450" algn="l"/>
              </a:tabLst>
            </a:pPr>
            <a:r>
              <a:rPr lang="he-il" sz="2400" dirty="0">
                <a:solidFill>
                  <a:schemeClr val="bg1"/>
                </a:solidFill>
                <a:rtl/>
              </a:rPr>
              <a:t>ערכים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C8BF7C-7FB8-4F5E-9955-6CD3C6DD9556}"/>
              </a:ext>
            </a:extLst>
          </p:cNvPr>
          <p:cNvCxnSpPr/>
          <p:nvPr/>
        </p:nvCxnSpPr>
        <p:spPr>
          <a:xfrm>
            <a:off x="7101230" y="535705"/>
            <a:ext cx="1443048" cy="0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F23CEF6F-2BD8-40DC-A063-4AC512FFE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82" y="4812200"/>
            <a:ext cx="457200" cy="182880"/>
          </a:xfrm>
        </p:spPr>
        <p:txBody>
          <a:bodyPr rtlCol="1"/>
          <a:lstStyle/>
          <a:p>
            <a:pPr rtl="1"/>
            <a:fld id="{8CF57710-2755-44C5-A659-380A6F36418D}" type="slidenum">
              <a:rPr lang="en-US" smtClean="0"/>
              <a:pPr rtl="1"/>
              <a:t>7</a:t>
            </a:fld>
            <a:endParaRPr lang="en-US" dirty="0"/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F8AECC68-7780-4B48-92BB-9D31F9447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15349" y="4827215"/>
            <a:ext cx="3978275" cy="182880"/>
          </a:xfrm>
        </p:spPr>
        <p:txBody>
          <a:bodyPr rtlCol="1"/>
          <a:lstStyle/>
          <a:p>
            <a:pPr rtl="1"/>
            <a:r>
              <a:rPr lang="he-il" dirty="0">
                <a:rtl/>
              </a:rPr>
              <a:t>מדריך לדיוני צוות על "הליבה שלנו"</a:t>
            </a:r>
          </a:p>
        </p:txBody>
      </p:sp>
    </p:spTree>
    <p:extLst>
      <p:ext uri="{BB962C8B-B14F-4D97-AF65-F5344CB8AC3E}">
        <p14:creationId xmlns:p14="http://schemas.microsoft.com/office/powerpoint/2010/main" val="197144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833C3185-F7E3-824F-A8BE-B1C92E2F8AA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829723" y="2129457"/>
            <a:ext cx="4238687" cy="718456"/>
          </a:xfrm>
          <a:prstGeom prst="rect">
            <a:avLst/>
          </a:prstGeom>
        </p:spPr>
        <p:txBody>
          <a:bodyPr lIns="0" tIns="0" rIns="0" bIns="0" rtlCol="1">
            <a:noAutofit/>
          </a:bodyPr>
          <a:lstStyle/>
          <a:p>
            <a:pPr marL="0" indent="0" rtl="1">
              <a:buClr>
                <a:schemeClr val="tx1"/>
              </a:buClr>
              <a:buSzPct val="100000"/>
              <a:buNone/>
            </a:pPr>
            <a:r>
              <a:rPr lang="he-il" sz="1400" dirty="0">
                <a:solidFill>
                  <a:schemeClr val="bg1"/>
                </a:solidFill>
                <a:rtl/>
              </a:rPr>
              <a:t>לחזק את המותג שלנו. לשתף את הסיפור הגלובלי שלנו. להיות שגרירים של פראט אנד ויטני.</a:t>
            </a:r>
          </a:p>
        </p:txBody>
      </p:sp>
      <p:sp>
        <p:nvSpPr>
          <p:cNvPr id="29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6613200" y="2093763"/>
            <a:ext cx="1921590" cy="609599"/>
          </a:xfrm>
          <a:prstGeom prst="rect">
            <a:avLst/>
          </a:prstGeom>
        </p:spPr>
        <p:txBody>
          <a:bodyPr vert="horz" lIns="0" tIns="0" rIns="0" bIns="0" rtlCol="1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400" dirty="0">
                <a:solidFill>
                  <a:schemeClr val="bg1"/>
                </a:solidFill>
                <a:rtl/>
              </a:rPr>
              <a:t>אמונה בסיפור שלנו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6652800" y="2115533"/>
            <a:ext cx="0" cy="587829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833C3185-F7E3-824F-A8BE-B1C92E2F8AA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874622" y="3363313"/>
            <a:ext cx="4193788" cy="609599"/>
          </a:xfrm>
          <a:prstGeom prst="rect">
            <a:avLst/>
          </a:prstGeom>
        </p:spPr>
        <p:txBody>
          <a:bodyPr lIns="0" tIns="0" rIns="0" bIns="0" rtlCol="1">
            <a:noAutofit/>
          </a:bodyPr>
          <a:lstStyle/>
          <a:p>
            <a:pPr marL="0" indent="0" rtl="1">
              <a:buClr>
                <a:schemeClr val="tx1"/>
              </a:buClr>
              <a:buSzPct val="100000"/>
              <a:buNone/>
            </a:pPr>
            <a:r>
              <a:rPr lang="he-il" sz="1400" dirty="0">
                <a:solidFill>
                  <a:schemeClr val="bg1"/>
                </a:solidFill>
                <a:rtl/>
              </a:rPr>
              <a:t>לבצע תעדוף של משאבים. להניע תהליכי קבלת החלטות. להחיל מדדים. להתייחס לעסק כאילו הוא שלכם.</a:t>
            </a:r>
          </a:p>
        </p:txBody>
      </p:sp>
      <p:sp>
        <p:nvSpPr>
          <p:cNvPr id="46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6613200" y="3278844"/>
            <a:ext cx="1921590" cy="609599"/>
          </a:xfrm>
          <a:prstGeom prst="rect">
            <a:avLst/>
          </a:prstGeom>
        </p:spPr>
        <p:txBody>
          <a:bodyPr vert="horz" lIns="0" tIns="0" rIns="0" bIns="0" rtlCol="1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400" dirty="0">
                <a:solidFill>
                  <a:schemeClr val="bg1"/>
                </a:solidFill>
                <a:rtl/>
              </a:rPr>
              <a:t>הנעת הרווחיות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6652800" y="3363313"/>
            <a:ext cx="0" cy="587829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33C3185-F7E3-824F-A8BE-B1C92E2F8AA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799791" y="792221"/>
            <a:ext cx="4268619" cy="1023257"/>
          </a:xfrm>
          <a:prstGeom prst="rect">
            <a:avLst/>
          </a:prstGeom>
        </p:spPr>
        <p:txBody>
          <a:bodyPr lIns="0" tIns="0" rIns="0" bIns="0" rtlCol="1">
            <a:noAutofit/>
          </a:bodyPr>
          <a:lstStyle/>
          <a:p>
            <a:pPr marL="0" indent="0" rtl="1">
              <a:buClr>
                <a:schemeClr val="tx1"/>
              </a:buClr>
              <a:buSzPct val="100000"/>
              <a:buNone/>
            </a:pPr>
            <a:r>
              <a:rPr lang="he-il" sz="1400" dirty="0">
                <a:solidFill>
                  <a:schemeClr val="bg1"/>
                </a:solidFill>
                <a:rtl/>
              </a:rPr>
              <a:t>הכוח טמון בתוכנו. לצקת איכות ובטיחות אל תוך המוצרים שאנו מייצרים ואל דרך העבודה שלנו.</a:t>
            </a: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6839613" y="601067"/>
            <a:ext cx="1695177" cy="838200"/>
          </a:xfrm>
          <a:prstGeom prst="rect">
            <a:avLst/>
          </a:prstGeom>
        </p:spPr>
        <p:txBody>
          <a:bodyPr vert="horz" lIns="0" tIns="0" rIns="0" bIns="0" rtlCol="1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400" dirty="0">
                <a:solidFill>
                  <a:schemeClr val="bg1"/>
                </a:solidFill>
                <a:rtl/>
              </a:rPr>
              <a:t>לרתום הנדסה למען איכות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6652800" y="575319"/>
            <a:ext cx="0" cy="816429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27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6803890" y="26896"/>
            <a:ext cx="2340110" cy="647700"/>
          </a:xfrm>
          <a:prstGeom prst="rect">
            <a:avLst/>
          </a:prstGeom>
        </p:spPr>
        <p:txBody>
          <a:bodyPr vert="horz" lIns="0" tIns="0" rIns="0" bIns="0" rtlCol="1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he-il" sz="2400" dirty="0">
                <a:solidFill>
                  <a:schemeClr val="bg1"/>
                </a:solidFill>
                <a:rtl/>
              </a:rPr>
              <a:t>ערכים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D5A4479-EFFD-4FFB-8267-A75BEBC1EB79}"/>
              </a:ext>
            </a:extLst>
          </p:cNvPr>
          <p:cNvCxnSpPr/>
          <p:nvPr/>
        </p:nvCxnSpPr>
        <p:spPr>
          <a:xfrm>
            <a:off x="7101230" y="535705"/>
            <a:ext cx="1443048" cy="0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EE16C0B9-EB68-47D2-B07E-C14B0300F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82" y="4812200"/>
            <a:ext cx="457200" cy="182880"/>
          </a:xfrm>
        </p:spPr>
        <p:txBody>
          <a:bodyPr rtlCol="1"/>
          <a:lstStyle/>
          <a:p>
            <a:pPr rtl="1"/>
            <a:fld id="{8CF57710-2755-44C5-A659-380A6F36418D}" type="slidenum">
              <a:rPr lang="en-US" smtClean="0"/>
              <a:pPr rtl="1"/>
              <a:t>8</a:t>
            </a:fld>
            <a:endParaRPr lang="en-US" dirty="0"/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106AA679-175B-414B-898F-14BF8BCCC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15349" y="4827215"/>
            <a:ext cx="3978275" cy="182880"/>
          </a:xfrm>
        </p:spPr>
        <p:txBody>
          <a:bodyPr rtlCol="1"/>
          <a:lstStyle/>
          <a:p>
            <a:pPr rtl="1"/>
            <a:r>
              <a:rPr lang="he-il" dirty="0">
                <a:rtl/>
              </a:rPr>
              <a:t>מדריך לדיוני צוות על "הליבה שלנו"</a:t>
            </a:r>
          </a:p>
        </p:txBody>
      </p:sp>
    </p:spTree>
    <p:extLst>
      <p:ext uri="{BB962C8B-B14F-4D97-AF65-F5344CB8AC3E}">
        <p14:creationId xmlns:p14="http://schemas.microsoft.com/office/powerpoint/2010/main" val="188374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833C3185-F7E3-824F-A8BE-B1C92E2F8AA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802925" y="1967561"/>
            <a:ext cx="4238687" cy="718456"/>
          </a:xfrm>
          <a:prstGeom prst="rect">
            <a:avLst/>
          </a:prstGeom>
        </p:spPr>
        <p:txBody>
          <a:bodyPr lIns="0" tIns="0" rIns="0" bIns="0" rtlCol="1">
            <a:noAutofit/>
          </a:bodyPr>
          <a:lstStyle/>
          <a:p>
            <a:pPr marL="0" indent="0" rtl="1">
              <a:buClr>
                <a:schemeClr val="tx1"/>
              </a:buClr>
              <a:buSzPct val="100000"/>
              <a:buNone/>
            </a:pPr>
            <a:r>
              <a:rPr lang="he-il" sz="1400" dirty="0">
                <a:solidFill>
                  <a:schemeClr val="bg1"/>
                </a:solidFill>
                <a:rtl/>
              </a:rPr>
              <a:t>לתמוך זה בזה. לקבל דעות של אחרים. לדבר זה בזכות זה.</a:t>
            </a:r>
          </a:p>
        </p:txBody>
      </p:sp>
      <p:sp>
        <p:nvSpPr>
          <p:cNvPr id="36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6613200" y="1910996"/>
            <a:ext cx="2002973" cy="609599"/>
          </a:xfrm>
          <a:prstGeom prst="rect">
            <a:avLst/>
          </a:prstGeom>
        </p:spPr>
        <p:txBody>
          <a:bodyPr vert="horz" lIns="0" tIns="0" rIns="0" bIns="0" rtlCol="1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400" dirty="0">
                <a:solidFill>
                  <a:schemeClr val="bg1"/>
                </a:solidFill>
                <a:rtl/>
              </a:rPr>
              <a:t>שיתוף פעולה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6652800" y="1967561"/>
            <a:ext cx="0" cy="587829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38" name="Content Placeholder 3">
            <a:extLst>
              <a:ext uri="{FF2B5EF4-FFF2-40B4-BE49-F238E27FC236}">
                <a16:creationId xmlns:a16="http://schemas.microsoft.com/office/drawing/2014/main" id="{833C3185-F7E3-824F-A8BE-B1C92E2F8AA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847824" y="2869050"/>
            <a:ext cx="4193788" cy="609599"/>
          </a:xfrm>
          <a:prstGeom prst="rect">
            <a:avLst/>
          </a:prstGeom>
        </p:spPr>
        <p:txBody>
          <a:bodyPr lIns="0" tIns="0" rIns="0" bIns="0" rtlCol="1">
            <a:noAutofit/>
          </a:bodyPr>
          <a:lstStyle/>
          <a:p>
            <a:pPr marL="0" indent="0" rtl="1">
              <a:buClr>
                <a:schemeClr val="tx1"/>
              </a:buClr>
              <a:buSzPct val="100000"/>
              <a:buNone/>
            </a:pPr>
            <a:r>
              <a:rPr lang="he-il" sz="1400" dirty="0">
                <a:solidFill>
                  <a:schemeClr val="bg1"/>
                </a:solidFill>
                <a:rtl/>
              </a:rPr>
              <a:t>להיות אותנטיים. להקשיב תחילה. לקחת בעלות על התוצאות.</a:t>
            </a:r>
          </a:p>
        </p:txBody>
      </p:sp>
      <p:sp>
        <p:nvSpPr>
          <p:cNvPr id="39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6613200" y="2869051"/>
            <a:ext cx="2002973" cy="609599"/>
          </a:xfrm>
          <a:prstGeom prst="rect">
            <a:avLst/>
          </a:prstGeom>
        </p:spPr>
        <p:txBody>
          <a:bodyPr vert="horz" lIns="0" tIns="0" rIns="0" bIns="0" rtlCol="1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400" dirty="0">
                <a:solidFill>
                  <a:schemeClr val="bg1"/>
                </a:solidFill>
                <a:rtl/>
              </a:rPr>
              <a:t>אמון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6652800" y="2890821"/>
            <a:ext cx="0" cy="587829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652800" y="3781089"/>
            <a:ext cx="0" cy="587829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44" name="Content Placeholder 3">
            <a:extLst>
              <a:ext uri="{FF2B5EF4-FFF2-40B4-BE49-F238E27FC236}">
                <a16:creationId xmlns:a16="http://schemas.microsoft.com/office/drawing/2014/main" id="{833C3185-F7E3-824F-A8BE-B1C92E2F8AA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772993" y="715796"/>
            <a:ext cx="4268619" cy="1023257"/>
          </a:xfrm>
          <a:prstGeom prst="rect">
            <a:avLst/>
          </a:prstGeom>
        </p:spPr>
        <p:txBody>
          <a:bodyPr lIns="0" tIns="0" rIns="0" bIns="0" rtlCol="1">
            <a:noAutofit/>
          </a:bodyPr>
          <a:lstStyle/>
          <a:p>
            <a:pPr marL="0" indent="0" rtl="1">
              <a:buClr>
                <a:schemeClr val="tx1"/>
              </a:buClr>
              <a:buSzPct val="100000"/>
              <a:buNone/>
            </a:pPr>
            <a:r>
              <a:rPr lang="he-il" sz="1400" dirty="0">
                <a:solidFill>
                  <a:schemeClr val="bg1"/>
                </a:solidFill>
                <a:rtl/>
              </a:rPr>
              <a:t>להוביל דרך דוגמה אישית. לקיים תקשורת פתוחה וכנה. לזכות בהערכה ולהראות הערכה.</a:t>
            </a:r>
          </a:p>
        </p:txBody>
      </p:sp>
      <p:sp>
        <p:nvSpPr>
          <p:cNvPr id="45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6613200" y="634331"/>
            <a:ext cx="2002973" cy="838200"/>
          </a:xfrm>
          <a:prstGeom prst="rect">
            <a:avLst/>
          </a:prstGeom>
        </p:spPr>
        <p:txBody>
          <a:bodyPr vert="horz" lIns="0" tIns="0" rIns="0" bIns="0" rtlCol="1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400" dirty="0">
                <a:solidFill>
                  <a:schemeClr val="bg1"/>
                </a:solidFill>
                <a:rtl/>
              </a:rPr>
              <a:t>כבוד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6652800" y="661444"/>
            <a:ext cx="0" cy="816429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47" name="Content Placeholder 3">
            <a:extLst>
              <a:ext uri="{FF2B5EF4-FFF2-40B4-BE49-F238E27FC236}">
                <a16:creationId xmlns:a16="http://schemas.microsoft.com/office/drawing/2014/main" id="{833C3185-F7E3-824F-A8BE-B1C92E2F8AA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772993" y="3751052"/>
            <a:ext cx="4268619" cy="1023257"/>
          </a:xfrm>
          <a:prstGeom prst="rect">
            <a:avLst/>
          </a:prstGeom>
        </p:spPr>
        <p:txBody>
          <a:bodyPr lIns="0" tIns="0" rIns="0" bIns="0" rtlCol="1">
            <a:noAutofit/>
          </a:bodyPr>
          <a:lstStyle/>
          <a:p>
            <a:pPr marL="0" indent="0" rtl="1">
              <a:buClr>
                <a:schemeClr val="tx1"/>
              </a:buClr>
              <a:buSzPct val="100000"/>
              <a:buNone/>
            </a:pPr>
            <a:r>
              <a:rPr lang="he-il" sz="1400" dirty="0">
                <a:solidFill>
                  <a:schemeClr val="bg1"/>
                </a:solidFill>
                <a:rtl/>
              </a:rPr>
              <a:t>לחשוב מחוץ לקופסה. לקחת סיכונים חכמים ולתת גמול עליהם. להיות סקרנים ולקדם תרבות למידה.</a:t>
            </a:r>
          </a:p>
        </p:txBody>
      </p:sp>
      <p:sp>
        <p:nvSpPr>
          <p:cNvPr id="48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6613200" y="3587283"/>
            <a:ext cx="2002973" cy="838200"/>
          </a:xfrm>
          <a:prstGeom prst="rect">
            <a:avLst/>
          </a:prstGeom>
        </p:spPr>
        <p:txBody>
          <a:bodyPr vert="horz" lIns="0" tIns="0" rIns="0" bIns="0" rtlCol="1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2400" dirty="0">
                <a:solidFill>
                  <a:schemeClr val="bg1"/>
                </a:solidFill>
                <a:rtl/>
              </a:rPr>
              <a:t>לחדש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7101230" y="535705"/>
            <a:ext cx="1443048" cy="0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8FA2DDEF-5DA5-4718-9FB5-1297A6E79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82" y="4812200"/>
            <a:ext cx="457200" cy="182880"/>
          </a:xfrm>
        </p:spPr>
        <p:txBody>
          <a:bodyPr rtlCol="1"/>
          <a:lstStyle/>
          <a:p>
            <a:pPr rtl="1"/>
            <a:fld id="{8CF57710-2755-44C5-A659-380A6F36418D}" type="slidenum">
              <a:rPr lang="en-US" smtClean="0"/>
              <a:pPr rtl="1"/>
              <a:t>9</a:t>
            </a:fld>
            <a:endParaRPr lang="en-US" dirty="0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2AE5FB35-A472-4F1D-AFA0-24F6F6835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15349" y="4827215"/>
            <a:ext cx="3978275" cy="182880"/>
          </a:xfrm>
        </p:spPr>
        <p:txBody>
          <a:bodyPr rtlCol="1"/>
          <a:lstStyle/>
          <a:p>
            <a:pPr rtl="1"/>
            <a:r>
              <a:rPr lang="he-il" dirty="0">
                <a:rtl/>
              </a:rPr>
              <a:t>מדריך לדיוני צוות על "הליבה שלנו"</a:t>
            </a:r>
          </a:p>
        </p:txBody>
      </p:sp>
      <p:sp>
        <p:nvSpPr>
          <p:cNvPr id="23" name="Title 5">
            <a:extLst>
              <a:ext uri="{FF2B5EF4-FFF2-40B4-BE49-F238E27FC236}">
                <a16:creationId xmlns:a16="http://schemas.microsoft.com/office/drawing/2014/main" id="{E513089D-533A-49F3-B7F3-07D2B55B5051}"/>
              </a:ext>
            </a:extLst>
          </p:cNvPr>
          <p:cNvSpPr txBox="1">
            <a:spLocks/>
          </p:cNvSpPr>
          <p:nvPr/>
        </p:nvSpPr>
        <p:spPr>
          <a:xfrm>
            <a:off x="6624624" y="28800"/>
            <a:ext cx="2340110" cy="647700"/>
          </a:xfrm>
          <a:prstGeom prst="rect">
            <a:avLst/>
          </a:prstGeom>
        </p:spPr>
        <p:txBody>
          <a:bodyPr vert="horz" lIns="0" tIns="0" rIns="0" bIns="0" rtlCol="1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he-il" sz="2400" dirty="0">
                <a:solidFill>
                  <a:schemeClr val="bg1"/>
                </a:solidFill>
                <a:rtl/>
              </a:rPr>
              <a:t>דפוסי התנהגות</a:t>
            </a:r>
          </a:p>
        </p:txBody>
      </p:sp>
    </p:spTree>
    <p:extLst>
      <p:ext uri="{BB962C8B-B14F-4D97-AF65-F5344CB8AC3E}">
        <p14:creationId xmlns:p14="http://schemas.microsoft.com/office/powerpoint/2010/main" val="51468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W">
  <a:themeElements>
    <a:clrScheme name="PW">
      <a:dk1>
        <a:srgbClr val="000000"/>
      </a:dk1>
      <a:lt1>
        <a:srgbClr val="FFFFFF"/>
      </a:lt1>
      <a:dk2>
        <a:srgbClr val="00A9E0"/>
      </a:dk2>
      <a:lt2>
        <a:srgbClr val="A89968"/>
      </a:lt2>
      <a:accent1>
        <a:srgbClr val="1F2A44"/>
      </a:accent1>
      <a:accent2>
        <a:srgbClr val="00A9E0"/>
      </a:accent2>
      <a:accent3>
        <a:srgbClr val="BABBB1"/>
      </a:accent3>
      <a:accent4>
        <a:srgbClr val="F2CD00"/>
      </a:accent4>
      <a:accent5>
        <a:srgbClr val="A89968"/>
      </a:accent5>
      <a:accent6>
        <a:srgbClr val="994878"/>
      </a:accent6>
      <a:hlink>
        <a:srgbClr val="00A9E0"/>
      </a:hlink>
      <a:folHlink>
        <a:srgbClr val="00A9E0"/>
      </a:folHlink>
    </a:clrScheme>
    <a:fontScheme name="PW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PW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90500" dist="63500" dir="2700000" algn="br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1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37160" indent="-137160">
          <a:lnSpc>
            <a:spcPct val="100000"/>
          </a:lnSpc>
          <a:spcBef>
            <a:spcPts val="900"/>
          </a:spcBef>
          <a:buClr>
            <a:schemeClr val="tx1"/>
          </a:buClr>
          <a:buSzPct val="100000"/>
          <a:buFont typeface="Arial"/>
          <a:buChar char="•"/>
          <a:defRPr sz="1100"/>
        </a:defPPr>
      </a:lstStyle>
    </a:txDef>
  </a:objectDefaults>
  <a:extraClrSchemeLst/>
  <a:custClrLst>
    <a:custClr name="PW Blue">
      <a:srgbClr val="1F2A44"/>
    </a:custClr>
    <a:custClr name="PW Sky Blue">
      <a:srgbClr val="00A9E0"/>
    </a:custClr>
    <a:custClr name="PW Gray">
      <a:srgbClr val="BABBB1"/>
    </a:custClr>
    <a:custClr name="PW Yellow">
      <a:srgbClr val="F2CD00"/>
    </a:custClr>
    <a:custClr name="PW Gold">
      <a:srgbClr val="A89968"/>
    </a:custClr>
    <a:custClr name="PW Purple">
      <a:srgbClr val="994878"/>
    </a:custClr>
    <a:custClr>
      <a:srgbClr val="E0A526"/>
    </a:custClr>
    <a:custClr>
      <a:srgbClr val="5B618F"/>
    </a:custClr>
    <a:custClr>
      <a:srgbClr val="34B78F"/>
    </a:custClr>
    <a:custClr>
      <a:srgbClr val="DA291C"/>
    </a:custClr>
  </a:custClrLst>
  <a:extLst>
    <a:ext uri="{05A4C25C-085E-4340-85A3-A5531E510DB2}">
      <thm15:themeFamily xmlns:thm15="http://schemas.microsoft.com/office/thememl/2012/main" name="Presentation8" id="{0BF02EEF-B9F0-2B45-B7AE-DB7127AEB584}" vid="{A2225CFB-859D-5248-887B-F3181D13953D}"/>
    </a:ext>
  </a:extLst>
</a:theme>
</file>

<file path=ppt/theme/theme2.xml><?xml version="1.0" encoding="utf-8"?>
<a:theme xmlns:a="http://schemas.openxmlformats.org/drawingml/2006/main" name="PW">
  <a:themeElements>
    <a:clrScheme name="PW">
      <a:dk1>
        <a:srgbClr val="000000"/>
      </a:dk1>
      <a:lt1>
        <a:srgbClr val="FFFFFF"/>
      </a:lt1>
      <a:dk2>
        <a:srgbClr val="00A9E0"/>
      </a:dk2>
      <a:lt2>
        <a:srgbClr val="A89968"/>
      </a:lt2>
      <a:accent1>
        <a:srgbClr val="1F2A44"/>
      </a:accent1>
      <a:accent2>
        <a:srgbClr val="00A9E0"/>
      </a:accent2>
      <a:accent3>
        <a:srgbClr val="BABBB1"/>
      </a:accent3>
      <a:accent4>
        <a:srgbClr val="F2CD00"/>
      </a:accent4>
      <a:accent5>
        <a:srgbClr val="A89968"/>
      </a:accent5>
      <a:accent6>
        <a:srgbClr val="994878"/>
      </a:accent6>
      <a:hlink>
        <a:srgbClr val="00A9E0"/>
      </a:hlink>
      <a:folHlink>
        <a:srgbClr val="00A9E0"/>
      </a:folHlink>
    </a:clrScheme>
    <a:fontScheme name="PW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PW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90500" dist="63500" dir="2700000" algn="br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1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37160" indent="-137160">
          <a:lnSpc>
            <a:spcPct val="100000"/>
          </a:lnSpc>
          <a:spcBef>
            <a:spcPts val="900"/>
          </a:spcBef>
          <a:buClr>
            <a:schemeClr val="tx1"/>
          </a:buClr>
          <a:buSzPct val="100000"/>
          <a:buFont typeface="Arial"/>
          <a:buChar char="•"/>
          <a:defRPr sz="1100"/>
        </a:defPPr>
      </a:lstStyle>
    </a:txDef>
  </a:objectDefaults>
  <a:extraClrSchemeLst/>
  <a:custClrLst>
    <a:custClr name="PW Blue">
      <a:srgbClr val="1F2A44"/>
    </a:custClr>
    <a:custClr name="PW Sky Blue">
      <a:srgbClr val="00A9E0"/>
    </a:custClr>
    <a:custClr name="PW Gray">
      <a:srgbClr val="BABBB1"/>
    </a:custClr>
    <a:custClr name="PW Yellow">
      <a:srgbClr val="F2CD00"/>
    </a:custClr>
    <a:custClr name="PW Gold">
      <a:srgbClr val="A89968"/>
    </a:custClr>
    <a:custClr name="PW Purple">
      <a:srgbClr val="994878"/>
    </a:custClr>
    <a:custClr>
      <a:srgbClr val="E0A526"/>
    </a:custClr>
    <a:custClr>
      <a:srgbClr val="5B618F"/>
    </a:custClr>
    <a:custClr>
      <a:srgbClr val="34B78F"/>
    </a:custClr>
    <a:custClr>
      <a:srgbClr val="DA291C"/>
    </a:custClr>
  </a:custClrLst>
</a:theme>
</file>

<file path=ppt/theme/theme3.xml><?xml version="1.0" encoding="utf-8"?>
<a:theme xmlns:a="http://schemas.openxmlformats.org/drawingml/2006/main" name="PW">
  <a:themeElements>
    <a:clrScheme name="PW">
      <a:dk1>
        <a:srgbClr val="000000"/>
      </a:dk1>
      <a:lt1>
        <a:srgbClr val="FFFFFF"/>
      </a:lt1>
      <a:dk2>
        <a:srgbClr val="00A9E0"/>
      </a:dk2>
      <a:lt2>
        <a:srgbClr val="A89968"/>
      </a:lt2>
      <a:accent1>
        <a:srgbClr val="1F2A44"/>
      </a:accent1>
      <a:accent2>
        <a:srgbClr val="00A9E0"/>
      </a:accent2>
      <a:accent3>
        <a:srgbClr val="BABBB1"/>
      </a:accent3>
      <a:accent4>
        <a:srgbClr val="F2CD00"/>
      </a:accent4>
      <a:accent5>
        <a:srgbClr val="A89968"/>
      </a:accent5>
      <a:accent6>
        <a:srgbClr val="994878"/>
      </a:accent6>
      <a:hlink>
        <a:srgbClr val="00A9E0"/>
      </a:hlink>
      <a:folHlink>
        <a:srgbClr val="00A9E0"/>
      </a:folHlink>
    </a:clrScheme>
    <a:fontScheme name="PW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PW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90500" dist="63500" dir="2700000" algn="br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1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37160" indent="-137160">
          <a:lnSpc>
            <a:spcPct val="100000"/>
          </a:lnSpc>
          <a:spcBef>
            <a:spcPts val="900"/>
          </a:spcBef>
          <a:buClr>
            <a:schemeClr val="tx1"/>
          </a:buClr>
          <a:buSzPct val="100000"/>
          <a:buFont typeface="Arial"/>
          <a:buChar char="•"/>
          <a:defRPr sz="1100"/>
        </a:defPPr>
      </a:lstStyle>
    </a:txDef>
  </a:objectDefaults>
  <a:extraClrSchemeLst/>
  <a:custClrLst>
    <a:custClr name="PW Blue">
      <a:srgbClr val="1F2A44"/>
    </a:custClr>
    <a:custClr name="PW Sky Blue">
      <a:srgbClr val="00A9E0"/>
    </a:custClr>
    <a:custClr name="PW Gray">
      <a:srgbClr val="BABBB1"/>
    </a:custClr>
    <a:custClr name="PW Yellow">
      <a:srgbClr val="F2CD00"/>
    </a:custClr>
    <a:custClr name="PW Gold">
      <a:srgbClr val="A89968"/>
    </a:custClr>
    <a:custClr name="PW Purple">
      <a:srgbClr val="994878"/>
    </a:custClr>
    <a:custClr>
      <a:srgbClr val="E0A526"/>
    </a:custClr>
    <a:custClr>
      <a:srgbClr val="5B618F"/>
    </a:custClr>
    <a:custClr>
      <a:srgbClr val="34B78F"/>
    </a:custClr>
    <a:custClr>
      <a:srgbClr val="DA291C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PW_PowerPoint_16x9_Jan2019</Template>
  <TotalTime>160</TotalTime>
  <Words>1280</Words>
  <Application>Microsoft Office PowerPoint</Application>
  <PresentationFormat>On-screen Show (16:9)</PresentationFormat>
  <Paragraphs>186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Arial Narrow</vt:lpstr>
      <vt:lpstr>PW</vt:lpstr>
      <vt:lpstr>מדריך לדיוני צוות על "הליבה שלנו"</vt:lpstr>
      <vt:lpstr>סדר יום של פגישת העבודה</vt:lpstr>
      <vt:lpstr>שינוי תרבותי</vt:lpstr>
      <vt:lpstr>איך הגענו לכאן</vt:lpstr>
      <vt:lpstr>הליבה שלנו</vt:lpstr>
      <vt:lpstr>מטרה</vt:lpstr>
      <vt:lpstr>PowerPoint Presentation</vt:lpstr>
      <vt:lpstr>PowerPoint Presentation</vt:lpstr>
      <vt:lpstr>PowerPoint Presentation</vt:lpstr>
      <vt:lpstr>PowerPoint Presentation</vt:lpstr>
      <vt:lpstr>מביאים את דפוסי ההתנהגות לחיים</vt:lpstr>
      <vt:lpstr>מה הלאה?</vt:lpstr>
      <vt:lpstr>שאלות או משוב?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IS  ARIAL NARROW 28PT, ALL CAPS,  THREE LINES MAX</dc:title>
  <dc:creator>Strader, Samantha</dc:creator>
  <cp:keywords>Non Technical</cp:keywords>
  <cp:lastModifiedBy>Matusiak, Michal</cp:lastModifiedBy>
  <cp:revision>135</cp:revision>
  <cp:lastPrinted>2019-03-05T19:04:25Z</cp:lastPrinted>
  <dcterms:created xsi:type="dcterms:W3CDTF">2019-01-28T15:56:27Z</dcterms:created>
  <dcterms:modified xsi:type="dcterms:W3CDTF">2019-04-17T08:14:58Z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9a859cec-f2e4-442a-881e-4adac8448a36</vt:lpwstr>
  </property>
  <property fmtid="{D5CDD505-2E9C-101B-9397-08002B2CF9AE}" pid="3" name="UTCTechnicalData">
    <vt:lpwstr>No</vt:lpwstr>
  </property>
  <property fmtid="{D5CDD505-2E9C-101B-9397-08002B2CF9AE}" pid="4" name="UTCTechnicalDataKeyword">
    <vt:lpwstr>Non Technical</vt:lpwstr>
  </property>
</Properties>
</file>