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9" r:id="rId2"/>
    <p:sldId id="262" r:id="rId3"/>
    <p:sldId id="290" r:id="rId4"/>
    <p:sldId id="294" r:id="rId5"/>
    <p:sldId id="267" r:id="rId6"/>
    <p:sldId id="295" r:id="rId7"/>
    <p:sldId id="293" r:id="rId8"/>
    <p:sldId id="312" r:id="rId9"/>
    <p:sldId id="302" r:id="rId10"/>
    <p:sldId id="313" r:id="rId11"/>
    <p:sldId id="301" r:id="rId12"/>
    <p:sldId id="309" r:id="rId13"/>
    <p:sldId id="314" r:id="rId14"/>
  </p:sldIdLst>
  <p:sldSz cx="9144000" cy="5143500" type="screen16x9"/>
  <p:notesSz cx="7023100" cy="93091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2" pos="288" userDrawn="1">
          <p15:clr>
            <a:srgbClr val="A4A3A4"/>
          </p15:clr>
        </p15:guide>
        <p15:guide id="3" pos="1901" userDrawn="1">
          <p15:clr>
            <a:srgbClr val="A4A3A4"/>
          </p15:clr>
        </p15:guide>
        <p15:guide id="4" pos="2074" userDrawn="1">
          <p15:clr>
            <a:srgbClr val="A4A3A4"/>
          </p15:clr>
        </p15:guide>
        <p15:guide id="5" pos="2794" userDrawn="1">
          <p15:clr>
            <a:srgbClr val="A4A3A4"/>
          </p15:clr>
        </p15:guide>
        <p15:guide id="6" pos="2880" userDrawn="1">
          <p15:clr>
            <a:srgbClr val="A4A3A4"/>
          </p15:clr>
        </p15:guide>
        <p15:guide id="7" pos="2966" userDrawn="1">
          <p15:clr>
            <a:srgbClr val="A4A3A4"/>
          </p15:clr>
        </p15:guide>
        <p15:guide id="8" pos="3686" userDrawn="1">
          <p15:clr>
            <a:srgbClr val="A4A3A4"/>
          </p15:clr>
        </p15:guide>
        <p15:guide id="9" pos="3859" userDrawn="1">
          <p15:clr>
            <a:srgbClr val="A4A3A4"/>
          </p15:clr>
        </p15:guide>
        <p15:guide id="10" pos="4666" userDrawn="1">
          <p15:clr>
            <a:srgbClr val="A4A3A4"/>
          </p15:clr>
        </p15:guide>
        <p15:guide id="11" pos="5472" userDrawn="1">
          <p15:clr>
            <a:srgbClr val="A4A3A4"/>
          </p15:clr>
        </p15:guide>
        <p15:guide id="12" orient="horz" pos="836" userDrawn="1">
          <p15:clr>
            <a:srgbClr val="A4A3A4"/>
          </p15:clr>
        </p15:guide>
        <p15:guide id="13" orient="horz" pos="2994" userDrawn="1">
          <p15:clr>
            <a:srgbClr val="A4A3A4"/>
          </p15:clr>
        </p15:guide>
        <p15:guide id="14" orient="horz" pos="2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99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804D9E05-81B4-476A-963E-19F936495524}">
  <a:tblStyle styleId="{804D9E05-81B4-476A-963E-19F936495524}" styleName="PW Table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6350">
              <a:solidFill>
                <a:schemeClr val="dk1"/>
              </a:solidFill>
            </a:ln>
          </a:top>
          <a:bottom>
            <a:ln w="6350">
              <a:solidFill>
                <a:schemeClr val="dk1"/>
              </a:solidFill>
            </a:ln>
          </a:bottom>
          <a:insideH>
            <a:ln w="6350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noFill/>
        </a:fill>
      </a:tcStyle>
    </a:wholeTbl>
    <a:firstCol>
      <a:tcTxStyle b="on">
        <a:fontRef idx="minor"/>
        <a:schemeClr val="dk1"/>
      </a:tcTxStyle>
      <a:tcStyle>
        <a:tcBdr/>
      </a:tcStyle>
    </a:firstCol>
    <a:lastRow>
      <a:tcTxStyle b="on">
        <a:fontRef idx="minor"/>
        <a:schemeClr val="dk1"/>
      </a:tcTxStyle>
      <a:tcStyle>
        <a:tcBdr>
          <a:top>
            <a:ln w="19050">
              <a:solidFill>
                <a:schemeClr val="dk1"/>
              </a:solidFill>
            </a:ln>
          </a:top>
          <a:bottom>
            <a:ln>
              <a:noFill/>
            </a:ln>
          </a:bottom>
        </a:tcBdr>
      </a:tcStyle>
    </a:lastRow>
    <a:firstRow>
      <a:tcTxStyle b="on">
        <a:fontRef idx="minor"/>
        <a:schemeClr val="dk1"/>
      </a:tcTxStyle>
      <a:tcStyle>
        <a:tcBdr>
          <a:top>
            <a:ln>
              <a:noFill/>
            </a:ln>
          </a:top>
          <a:bottom>
            <a:ln w="19050">
              <a:solidFill>
                <a:schemeClr val="dk1"/>
              </a:solidFill>
            </a:ln>
          </a:bottom>
        </a:tcBdr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4823" autoAdjust="0"/>
    <p:restoredTop sz="95337" autoAdjust="0"/>
  </p:normalViewPr>
  <p:slideViewPr>
    <p:cSldViewPr snapToGrid="0" showGuides="1">
      <p:cViewPr>
        <p:scale>
          <a:sx n="100" d="100"/>
          <a:sy n="100" d="100"/>
        </p:scale>
        <p:origin x="-2664" y="-924"/>
      </p:cViewPr>
      <p:guideLst>
        <p:guide orient="horz" pos="836"/>
        <p:guide orient="horz" pos="2994"/>
        <p:guide orient="horz" pos="228"/>
        <p:guide pos="288"/>
        <p:guide pos="1901"/>
        <p:guide pos="2074"/>
        <p:guide pos="2794"/>
        <p:guide pos="2880"/>
        <p:guide pos="2966"/>
        <p:guide pos="3686"/>
        <p:guide pos="3859"/>
        <p:guide pos="4666"/>
        <p:guide pos="547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3" d="100"/>
          <a:sy n="83" d="100"/>
        </p:scale>
        <p:origin x="3810" y="90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D8750821-75C1-1940-AD64-CC1DCD95002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sz="1100"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CE16049-9BC8-064A-9F61-B39A8EF6E7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5CBAB957-6371-5A4A-BB34-BB1C8399199A}" type="datetimeFigureOut">
              <a:rPr lang="en-US" sz="1100">
                <a:cs typeface="Arial" panose="020B0604020202020204" pitchFamily="34" charset="0"/>
              </a:rPr>
              <a:t>4/17/2019</a:t>
            </a:fld>
            <a:endParaRPr lang="en-US" sz="1100"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FCBCFD2-2AE2-A84A-964A-9EA6ADD2A63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sz="1100"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03CE372-D866-DB4D-B5D1-AA8C6129606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C678D835-2505-6A4C-A3EF-FB89DA41943B}" type="slidenum">
              <a:rPr lang="en-US" sz="1100">
                <a:cs typeface="Arial" panose="020B0604020202020204" pitchFamily="34" charset="0"/>
              </a:rPr>
              <a:t>‹#›</a:t>
            </a:fld>
            <a:endParaRPr lang="en-US" sz="11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09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100">
                <a:latin typeface="+mn-lt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100">
                <a:latin typeface="+mn-lt"/>
                <a:cs typeface="Arial" panose="020B0604020202020204" pitchFamily="34" charset="0"/>
              </a:defRPr>
            </a:lvl1pPr>
          </a:lstStyle>
          <a:p>
            <a:fld id="{983F1DEF-8023-F044-9893-0F7B02A212A9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419297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100">
                <a:latin typeface="+mn-lt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100">
                <a:latin typeface="+mn-lt"/>
                <a:cs typeface="Arial" panose="020B0604020202020204" pitchFamily="34" charset="0"/>
              </a:defRPr>
            </a:lvl1pPr>
          </a:lstStyle>
          <a:p>
            <a:fld id="{17FAF283-7579-064E-9877-064305519C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47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15268" y="4480004"/>
            <a:ext cx="6565656" cy="4192974"/>
          </a:xfrm>
        </p:spPr>
        <p:txBody>
          <a:bodyPr/>
          <a:lstStyle/>
          <a:p>
            <a:pPr defTabSz="933237">
              <a:defRPr/>
            </a:pPr>
            <a:r>
              <a:rPr lang="fr-CA" b="1" dirty="0"/>
              <a:t>REMARQUES</a:t>
            </a:r>
          </a:p>
          <a:p>
            <a:pPr defTabSz="933237">
              <a:defRPr/>
            </a:pPr>
            <a:endParaRPr lang="en-US" b="1" dirty="0"/>
          </a:p>
          <a:p>
            <a:pPr marL="171450" indent="-171450" defTabSz="933237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Notre engagement a été élaboré pour augmenter la compréhension collective de qui nous sommes en tant qu'entreprise.</a:t>
            </a:r>
          </a:p>
          <a:p>
            <a:pPr marL="171450" indent="-171450" defTabSz="933237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Nous permettre d'adhérer au même but, à la même vision, aux mêmes valeurs et aux mêmes comportements.</a:t>
            </a:r>
          </a:p>
          <a:p>
            <a:pPr marL="171450" indent="-171450" defTabSz="933237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Créer un service à la clientèle de classe mondiale.</a:t>
            </a:r>
          </a:p>
          <a:p>
            <a:pPr marL="171450" indent="-171450" defTabSz="933237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Renforcer qui nous sommes et comment nous travaillons.</a:t>
            </a:r>
          </a:p>
          <a:p>
            <a:pPr marL="171450" indent="-171450" defTabSz="933237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AF283-7579-064E-9877-064305519C6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569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2310" y="4480004"/>
            <a:ext cx="5618480" cy="4192974"/>
          </a:xfrm>
        </p:spPr>
        <p:txBody>
          <a:bodyPr/>
          <a:lstStyle/>
          <a:p>
            <a:pPr defTabSz="466618">
              <a:defRPr/>
            </a:pPr>
            <a:r>
              <a:rPr lang="fr-CA" b="1" dirty="0"/>
              <a:t>REMARQUES</a:t>
            </a:r>
          </a:p>
          <a:p>
            <a:pPr defTabSz="466618">
              <a:defRPr/>
            </a:pPr>
            <a:endParaRPr lang="en-US" i="1" dirty="0"/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Encourager : s'encourager mutuellement.</a:t>
            </a:r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Favoriser : faire tomber les barrières.</a:t>
            </a:r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Autonomiser : demander - est-ce légal? Est-ce bon pour mon client? Suis-je prêt à être tenu responsable pour cela?</a:t>
            </a:r>
          </a:p>
          <a:p>
            <a:pPr marL="171450" indent="-171450" defTabSz="466618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defTabSz="466618">
              <a:defRPr/>
            </a:pPr>
            <a:endParaRPr lang="en-US" b="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AF283-7579-064E-9877-064305519C6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100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2310" y="4480004"/>
            <a:ext cx="5618480" cy="4192974"/>
          </a:xfrm>
        </p:spPr>
        <p:txBody>
          <a:bodyPr/>
          <a:lstStyle/>
          <a:p>
            <a:r>
              <a:rPr lang="fr-CA" b="1" dirty="0"/>
              <a:t>REMARQUES </a:t>
            </a:r>
          </a:p>
          <a:p>
            <a:endParaRPr lang="en-US" b="1" dirty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dirty="0"/>
              <a:t>Cette activité aidera les employés à mieux comprendre les nouveaux comportements et la façon de leur donner vie.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dirty="0"/>
              <a:t>Vous trouverez ci-dessous des instructions pour cette activité. Cependant, n'hésitez pas à ajuster la taille de votre groupe.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dirty="0"/>
              <a:t>Divisez les employés en groupes de 2 à 3 personnes. Si vous avez un plus petit groupe, attribuez à chaque employé son ou ses propre(s) comportement(s).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dirty="0"/>
              <a:t>Attribuez un comportement à chaque groupe et demandez aux groupes de réfléchir de 2 à 3 minutes à des exemples précis de la façon dont ils adoptent actuellement ce comportement ou pourraient l'adopter dans le futur.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dirty="0"/>
              <a:t>Une fois terminé, revenez ensemble et demandez à chaque groupe de partager ses exemples.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AF283-7579-064E-9877-064305519C6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677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2310" y="4480004"/>
            <a:ext cx="5618480" cy="4192974"/>
          </a:xfrm>
        </p:spPr>
        <p:txBody>
          <a:bodyPr/>
          <a:lstStyle/>
          <a:p>
            <a:r>
              <a:rPr lang="fr-CA" b="1" dirty="0"/>
              <a:t>REMARQUES </a:t>
            </a:r>
          </a:p>
          <a:p>
            <a:endParaRPr lang="en-US" dirty="0"/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Notre engagement permettra à Pratt &amp; Whitney de respecter notre but d'aller plus loin pour nos employés, nos clients et nos partenaires.</a:t>
            </a:r>
          </a:p>
          <a:p>
            <a:pPr marL="171450" indent="-171450" defTabSz="466618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defTabSz="466618">
              <a:defRPr/>
            </a:pP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AF283-7579-064E-9877-064305519C6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227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AF283-7579-064E-9877-064305519C6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343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2310" y="4480004"/>
            <a:ext cx="5618480" cy="4192974"/>
          </a:xfrm>
        </p:spPr>
        <p:txBody>
          <a:bodyPr/>
          <a:lstStyle/>
          <a:p>
            <a:endParaRPr lang="en-US" dirty="0"/>
          </a:p>
          <a:p>
            <a:pPr defTabSz="933237">
              <a:defRPr/>
            </a:pPr>
            <a:r>
              <a:rPr lang="fr-CA" b="1" dirty="0"/>
              <a:t>REMARQUES</a:t>
            </a:r>
          </a:p>
          <a:p>
            <a:pPr defTabSz="933237">
              <a:defRPr/>
            </a:pPr>
            <a:endParaRPr lang="en-US" b="1" dirty="0"/>
          </a:p>
          <a:p>
            <a:pPr marL="171450" indent="-171450" defTabSz="933237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Notre engagement fait partie de la transformation culturelle de Pratt &amp; Whitney.</a:t>
            </a:r>
          </a:p>
          <a:p>
            <a:pPr marL="171450" indent="-171450" defTabSz="933237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À la diapositive 11, un exercice de groupe vous aidera à adopter les nouveaux comportements au quotidien.</a:t>
            </a:r>
          </a:p>
          <a:p>
            <a:pPr marL="171450" indent="-171450" defTabSz="933237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AF283-7579-064E-9877-064305519C6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484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2310" y="4480004"/>
            <a:ext cx="5618480" cy="4192974"/>
          </a:xfrm>
        </p:spPr>
        <p:txBody>
          <a:bodyPr/>
          <a:lstStyle/>
          <a:p>
            <a:endParaRPr lang="en-US" dirty="0"/>
          </a:p>
          <a:p>
            <a:pPr defTabSz="466618">
              <a:defRPr/>
            </a:pPr>
            <a:r>
              <a:rPr lang="fr-CA" b="1" dirty="0"/>
              <a:t>REMARQUES</a:t>
            </a:r>
          </a:p>
          <a:p>
            <a:pPr defTabSz="466618">
              <a:defRPr/>
            </a:pPr>
            <a:endParaRPr lang="en-US" b="1" dirty="0"/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Notre entreprise a fait face à des défis pour définir qui nous sommes.</a:t>
            </a:r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Nous voulons créer une culture qui donne à chaque employé un sens du devoir et de l'accomplissement dans son travail.</a:t>
            </a:r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Assurez-vous que chacun des employés comprend le but de l'entreprise et le rôle qu'il joue pour donner vie à ce dernier.</a:t>
            </a:r>
          </a:p>
          <a:p>
            <a:pPr marL="171450" indent="-171450" defTabSz="466618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AF283-7579-064E-9877-064305519C6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215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pPr defTabSz="466618">
              <a:defRPr/>
            </a:pPr>
            <a:r>
              <a:rPr lang="fr-CA" b="1" dirty="0"/>
              <a:t>REMARQUES</a:t>
            </a:r>
          </a:p>
          <a:p>
            <a:pPr defTabSz="466618">
              <a:defRPr/>
            </a:pPr>
            <a:endParaRPr lang="en-US" b="1" dirty="0"/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Piliers de la réussite = nos valeurs.</a:t>
            </a:r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Valeurs combinées avec le but, la vision, la mission et les comportements = notre engagement.</a:t>
            </a:r>
          </a:p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AF283-7579-064E-9877-064305519C6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029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b="1" dirty="0"/>
              <a:t>REMARQUES</a:t>
            </a:r>
          </a:p>
          <a:p>
            <a:pPr defTabSz="466618">
              <a:defRPr/>
            </a:pPr>
            <a:endParaRPr lang="en-US" b="1" dirty="0"/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Une nouvelle valeur a été ajoutée à notre engagement : Commençons par la sécurité.</a:t>
            </a:r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Rien n’est plus important que la sécurité de nos employés et de nos produits.</a:t>
            </a:r>
          </a:p>
          <a:p>
            <a:pPr defTabSz="466618"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AF283-7579-064E-9877-064305519C6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8542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6618">
              <a:defRPr/>
            </a:pPr>
            <a:r>
              <a:rPr lang="fr-CA" b="1" dirty="0"/>
              <a:t>REMARQUES</a:t>
            </a:r>
          </a:p>
          <a:p>
            <a:endParaRPr lang="en-US" i="1" dirty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dirty="0"/>
              <a:t>Le but d'une entreprise est sa raison d'exister.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dirty="0"/>
              <a:t>Une vision est ce que nous voulons devenir en tant qu'entreprise.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dirty="0"/>
              <a:t>Une déclaration de mission est ce que nous faisons pour réaliser notre but.</a:t>
            </a:r>
          </a:p>
          <a:p>
            <a:pPr>
              <a:lnSpc>
                <a:spcPct val="150000"/>
              </a:lnSpc>
            </a:pPr>
            <a:endParaRPr lang="en-US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AF283-7579-064E-9877-064305519C6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3101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8856" y="4480004"/>
            <a:ext cx="5640007" cy="4192974"/>
          </a:xfrm>
        </p:spPr>
        <p:txBody>
          <a:bodyPr/>
          <a:lstStyle/>
          <a:p>
            <a:pPr defTabSz="466618">
              <a:defRPr/>
            </a:pPr>
            <a:r>
              <a:rPr lang="fr-CA" b="1" dirty="0"/>
              <a:t>REMARQUES</a:t>
            </a:r>
          </a:p>
          <a:p>
            <a:pPr defTabSz="466618">
              <a:defRPr/>
            </a:pPr>
            <a:endParaRPr lang="en-US" b="1" dirty="0"/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Nos valeurs sont les croyances fondamentales de notre entreprise.</a:t>
            </a:r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Nous les avons vues précédemment en tant que piliers de la réussite. </a:t>
            </a:r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Commencer par la sécurité : nouvelle valeur importante. Rien n’est plus important que la sécurité de nos employés.</a:t>
            </a:r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Autonomiser notre personnel : les employés qui prennent leur travail en main ont le sens du devoir et de l'accomplissement. </a:t>
            </a:r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Diriger avec intégrité : toujours faire la bonne chose, être transparent et rester attaché aux questions de conformité.</a:t>
            </a:r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Être fiable : respecter les promesses faites à nos collègues et à nos clients; se responsabiliser.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AF283-7579-064E-9877-064305519C6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015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8856" y="4480004"/>
            <a:ext cx="5640007" cy="4192974"/>
          </a:xfrm>
        </p:spPr>
        <p:txBody>
          <a:bodyPr/>
          <a:lstStyle/>
          <a:p>
            <a:pPr defTabSz="466618">
              <a:defRPr/>
            </a:pPr>
            <a:r>
              <a:rPr lang="fr-CA" b="1" dirty="0"/>
              <a:t>REMARQUES</a:t>
            </a:r>
          </a:p>
          <a:p>
            <a:pPr defTabSz="466618">
              <a:defRPr/>
            </a:pPr>
            <a:endParaRPr lang="en-US" b="1" dirty="0"/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Concevoir la qualité : s'assurer que nos moteurs sont parfaits et que les processus utilisés pour les créer sont les plus efficaces, performants et sécuritaires que possible.</a:t>
            </a:r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S'approprier notre histoire : raconter notre histoire de diverses façons, la partager avec l'ensemble de l'entreprise.</a:t>
            </a:r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Stimuler la rentabilité : traiter notre travail comme si l'entreprise nous appartenait.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AF283-7579-064E-9877-064305519C6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015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6618">
              <a:defRPr/>
            </a:pPr>
            <a:r>
              <a:rPr lang="fr-CA" b="1" dirty="0"/>
              <a:t>REMARQUES</a:t>
            </a:r>
          </a:p>
          <a:p>
            <a:pPr defTabSz="466618">
              <a:defRPr/>
            </a:pPr>
            <a:endParaRPr lang="en-US" b="1" dirty="0"/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Nos comportements sont guidés par nos valeurs.</a:t>
            </a:r>
            <a:r>
              <a:rPr lang="fr-CA" i="1" dirty="0"/>
              <a:t> </a:t>
            </a:r>
            <a:endParaRPr lang="en-US" dirty="0"/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Nous donnons vie à nos valeurs quotidiennement et soutenons notre transformation culturelle.</a:t>
            </a:r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Respect : se mettre au défi les uns envers les autres, mais le faire respectueusement.</a:t>
            </a:r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Collaboration : nous accomplissons notre mission en travaillant ensemble.</a:t>
            </a:r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Confiance : prendre la responsabilité de nos résultats.</a:t>
            </a:r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Innovation : nécessite un apprentissage continu.</a:t>
            </a:r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171450" indent="-171450" defTabSz="466618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171450" indent="-171450" defTabSz="466618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171450" indent="-171450" defTabSz="466618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AF283-7579-064E-9877-064305519C6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10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1F2A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tripes">
            <a:extLst>
              <a:ext uri="{FF2B5EF4-FFF2-40B4-BE49-F238E27FC236}">
                <a16:creationId xmlns:a16="http://schemas.microsoft.com/office/drawing/2014/main" xmlns="" id="{755844AA-8E86-CB48-ABF1-65A0203877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9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5438" y="0"/>
            <a:ext cx="3429000" cy="2565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FF24B9-054E-4964-A266-CFCA50A184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gray">
          <a:xfrm>
            <a:off x="457200" y="1327150"/>
            <a:ext cx="5394326" cy="1597024"/>
          </a:xfrm>
        </p:spPr>
        <p:txBody>
          <a:bodyPr anchor="b"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47DA358-DFFC-4B28-A97E-490BDEF411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457200" y="3017520"/>
            <a:ext cx="5394326" cy="45614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9pPr>
          </a:lstStyle>
          <a:p>
            <a:r>
              <a:rPr lang="en-US" dirty="0"/>
              <a:t>[MONTH 00, 0000]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DE2FF857-760A-2343-8309-3D330C2B966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098" y="177250"/>
            <a:ext cx="1890486" cy="110363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C9251B74-F8C2-CB46-8F2E-245EF423038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760" y="4567555"/>
            <a:ext cx="1737360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464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bar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E036B2-FE83-4642-ACAE-CE4C886CD4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D90F68-73B0-4700-88F4-93A671FCB9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1327149"/>
            <a:ext cx="5394325" cy="34258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46306BE-2A39-419F-B5B2-AC6C247922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26162" y="1327149"/>
            <a:ext cx="2560637" cy="34258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6097320-E870-4DB5-A59F-0305A7EE3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Our Core Team Discussion Guide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04C215E-C8EC-4F15-A8EC-DD3FC5FBD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57710-2755-44C5-A659-380A6F364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bar Right -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E7ED9833-6250-B543-849B-DDECAC26C515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457199" y="685800"/>
            <a:ext cx="8229600" cy="32004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9pPr>
          </a:lstStyle>
          <a:p>
            <a:r>
              <a:rPr lang="en-US" dirty="0"/>
              <a:t>[OPTIONAL SUBTITLE]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E036B2-FE83-4642-ACAE-CE4C886CD4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61950"/>
            <a:ext cx="8229600" cy="323850"/>
          </a:xfrm>
        </p:spPr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D90F68-73B0-4700-88F4-93A671FCB9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1327149"/>
            <a:ext cx="5394325" cy="34258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46306BE-2A39-419F-B5B2-AC6C247922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26163" y="1327149"/>
            <a:ext cx="2560635" cy="34258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6097320-E870-4DB5-A59F-0305A7EE3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Our Core Team Discussion Guide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04C215E-C8EC-4F15-A8EC-DD3FC5FBD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57710-2755-44C5-A659-380A6F364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2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bar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E036B2-FE83-4642-ACAE-CE4C886CD4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D90F68-73B0-4700-88F4-93A671FCB9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327149"/>
            <a:ext cx="2560638" cy="34258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46306BE-2A39-419F-B5B2-AC6C247922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92476" y="1327149"/>
            <a:ext cx="5394324" cy="34258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6097320-E870-4DB5-A59F-0305A7EE3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Our Core Team Discussion Guide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04C215E-C8EC-4F15-A8EC-DD3FC5FBD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57710-2755-44C5-A659-380A6F364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40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bar Left -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E7ED9833-6250-B543-849B-DDECAC26C515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457199" y="685800"/>
            <a:ext cx="8229600" cy="32004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9pPr>
          </a:lstStyle>
          <a:p>
            <a:r>
              <a:rPr lang="en-US" dirty="0"/>
              <a:t>[OPTIONAL SUBTITLE]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E036B2-FE83-4642-ACAE-CE4C886CD4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61950"/>
            <a:ext cx="8229600" cy="323850"/>
          </a:xfrm>
        </p:spPr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D90F68-73B0-4700-88F4-93A671FCB9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327149"/>
            <a:ext cx="2560638" cy="34258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46306BE-2A39-419F-B5B2-AC6C247922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92475" y="1327149"/>
            <a:ext cx="5394323" cy="34258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6097320-E870-4DB5-A59F-0305A7EE3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Our Core Team Discussion Guide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04C215E-C8EC-4F15-A8EC-DD3FC5FBD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57710-2755-44C5-A659-380A6F364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49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eft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C0281197-02F1-9742-9CC9-511AB309C97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4572000" cy="5143500"/>
          </a:xfrm>
          <a:solidFill>
            <a:srgbClr val="BABBB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8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xmlns="" id="{1BF49E4A-D111-B34D-AB41-6CC59C2832F1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5029201" y="685800"/>
            <a:ext cx="3657598" cy="32004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9pPr>
          </a:lstStyle>
          <a:p>
            <a:r>
              <a:rPr lang="en-US" dirty="0"/>
              <a:t>[OPTIONAL SUBTITLE]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xmlns="" id="{CD2525A4-6BC3-F04B-9264-10D96DB229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29201" y="361950"/>
            <a:ext cx="3657598" cy="3238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4EA7FE-F81F-456E-8607-887A129B6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1" y="1329690"/>
            <a:ext cx="3657598" cy="342519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722F31-A8CA-4F9A-B80E-A7BD48F4D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Our Core Team Discussion Guide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844DA0-821E-44C1-A98E-FC74F20EE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57710-2755-44C5-A659-380A6F364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79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 Left - Blue">
    <p:bg>
      <p:bgPr>
        <a:solidFill>
          <a:srgbClr val="1F2A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tripes">
            <a:extLst>
              <a:ext uri="{FF2B5EF4-FFF2-40B4-BE49-F238E27FC236}">
                <a16:creationId xmlns:a16="http://schemas.microsoft.com/office/drawing/2014/main" xmlns="" id="{E4B963AC-83A2-664D-A0D3-87BF3810B87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9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5438" y="0"/>
            <a:ext cx="3429000" cy="2565400"/>
          </a:xfrm>
          <a:prstGeom prst="rect">
            <a:avLst/>
          </a:prstGeom>
        </p:spPr>
      </p:pic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C0281197-02F1-9742-9CC9-511AB309C97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4572000" cy="5143500"/>
          </a:xfrm>
          <a:solidFill>
            <a:srgbClr val="BABBB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8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xmlns="" id="{1BF49E4A-D111-B34D-AB41-6CC59C2832F1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5029201" y="685800"/>
            <a:ext cx="3657598" cy="32004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9pPr>
          </a:lstStyle>
          <a:p>
            <a:r>
              <a:rPr lang="en-US" dirty="0"/>
              <a:t>[OPTIONAL SUBTITLE]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xmlns="" id="{CD2525A4-6BC3-F04B-9264-10D96DB229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29201" y="361950"/>
            <a:ext cx="3657598" cy="3238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4EA7FE-F81F-456E-8607-887A129B6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1" y="1329690"/>
            <a:ext cx="3657598" cy="34251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722F31-A8CA-4F9A-B80E-A7BD48F4D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Our Core Team Discussion Guide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844DA0-821E-44C1-A98E-FC74F20EE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CF57710-2755-44C5-A659-380A6F364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047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 Right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C0281197-02F1-9742-9CC9-511AB309C97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0" y="0"/>
            <a:ext cx="4572000" cy="5143500"/>
          </a:xfrm>
          <a:solidFill>
            <a:srgbClr val="BABBB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8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xmlns="" id="{1BF49E4A-D111-B34D-AB41-6CC59C2832F1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457200" y="685800"/>
            <a:ext cx="3841750" cy="32004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9pPr>
          </a:lstStyle>
          <a:p>
            <a:r>
              <a:rPr lang="en-US" dirty="0"/>
              <a:t>[OPTIONAL SUBTITLE]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xmlns="" id="{CD2525A4-6BC3-F04B-9264-10D96DB229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61950"/>
            <a:ext cx="3841750" cy="3238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4EA7FE-F81F-456E-8607-887A129B6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329690"/>
            <a:ext cx="3841750" cy="342519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2D0F9793-2F73-B04B-AEEB-CBC899089E7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457200" y="4846320"/>
            <a:ext cx="3841750" cy="182880"/>
          </a:xfrm>
        </p:spPr>
        <p:txBody>
          <a:bodyPr/>
          <a:lstStyle/>
          <a:p>
            <a:r>
              <a:rPr lang="en-US"/>
              <a:t>Our Core Team Discussion Guide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DBB6F83-6584-5C45-BF54-F4B80AB1D98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CF57710-2755-44C5-A659-380A6F3641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365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 Right - Blue">
    <p:bg>
      <p:bgPr>
        <a:solidFill>
          <a:srgbClr val="1F2A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C0281197-02F1-9742-9CC9-511AB309C97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0" y="0"/>
            <a:ext cx="4572000" cy="5143500"/>
          </a:xfrm>
          <a:solidFill>
            <a:srgbClr val="BABBB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8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xmlns="" id="{1BF49E4A-D111-B34D-AB41-6CC59C2832F1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457199" y="685800"/>
            <a:ext cx="3840481" cy="32004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9pPr>
          </a:lstStyle>
          <a:p>
            <a:r>
              <a:rPr lang="en-US" dirty="0"/>
              <a:t>[OPTIONAL SUBTITLE]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xmlns="" id="{CD2525A4-6BC3-F04B-9264-10D96DB229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199" y="361950"/>
            <a:ext cx="3840481" cy="3238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4EA7FE-F81F-456E-8607-887A129B6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329690"/>
            <a:ext cx="3840481" cy="34251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2D0F9793-2F73-B04B-AEEB-CBC899089E7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457199" y="4846320"/>
            <a:ext cx="3840481" cy="1828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Our Core Team Discussion Guide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DBB6F83-6584-5C45-BF54-F4B80AB1D98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CF57710-2755-44C5-A659-380A6F3641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852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White Half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D01A2099-37BB-B74F-BB2B-0DD16418E73F}"/>
              </a:ext>
            </a:extLst>
          </p:cNvPr>
          <p:cNvSpPr/>
          <p:nvPr userDrawn="1"/>
        </p:nvSpPr>
        <p:spPr bwMode="hidden">
          <a:xfrm>
            <a:off x="4572000" y="0"/>
            <a:ext cx="4572000" cy="5143500"/>
          </a:xfrm>
          <a:prstGeom prst="rect">
            <a:avLst/>
          </a:prstGeom>
          <a:solidFill>
            <a:srgbClr val="1F2A44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100"/>
          </a:p>
        </p:txBody>
      </p:sp>
      <p:pic>
        <p:nvPicPr>
          <p:cNvPr id="11" name="Stripes">
            <a:extLst>
              <a:ext uri="{FF2B5EF4-FFF2-40B4-BE49-F238E27FC236}">
                <a16:creationId xmlns:a16="http://schemas.microsoft.com/office/drawing/2014/main" xmlns="" id="{78694725-8A1D-704F-A5A7-197AE500BA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9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5438" y="0"/>
            <a:ext cx="3429000" cy="2565400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F0452FBA-EE33-4E4A-B81E-FEFBE9558F99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457199" y="685800"/>
            <a:ext cx="3978276" cy="32004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9pPr>
          </a:lstStyle>
          <a:p>
            <a:r>
              <a:rPr lang="en-US" dirty="0"/>
              <a:t>[OPTIONAL SUBTITLE]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E036B2-FE83-4642-ACAE-CE4C886CD4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61950"/>
            <a:ext cx="3978275" cy="323850"/>
          </a:xfrm>
        </p:spPr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D90F68-73B0-4700-88F4-93A671FCB9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327149"/>
            <a:ext cx="3977640" cy="34258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46306BE-2A39-419F-B5B2-AC6C247922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327149"/>
            <a:ext cx="3657600" cy="34258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6097320-E870-4DB5-A59F-0305A7EE3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Our Core Team Discussion Guide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04C215E-C8EC-4F15-A8EC-DD3FC5FBD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CF57710-2755-44C5-A659-380A6F364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7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- Sky Blue">
    <p:bg>
      <p:bgPr>
        <a:solidFill>
          <a:srgbClr val="00A9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tripes">
            <a:extLst>
              <a:ext uri="{FF2B5EF4-FFF2-40B4-BE49-F238E27FC236}">
                <a16:creationId xmlns:a16="http://schemas.microsoft.com/office/drawing/2014/main" xmlns="" id="{A333206C-1EA1-374A-AADC-B2F015ACC9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6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hidden">
          <a:xfrm>
            <a:off x="5405438" y="0"/>
            <a:ext cx="3429000" cy="2565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5A918B-32F7-434D-834C-9D773AA07A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1327150"/>
            <a:ext cx="3977639" cy="1324610"/>
          </a:xfrm>
        </p:spPr>
        <p:txBody>
          <a:bodyPr bIns="18288" anchor="b"/>
          <a:lstStyle>
            <a:lvl1pPr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[SECTION HEADER TITLE]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BA5C7B8-1543-4B36-949E-6505F0D84FF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57201" y="2743200"/>
            <a:ext cx="3978274" cy="456149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1pPr>
            <a:lvl2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2pPr>
            <a:lvl3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3pPr>
            <a:lvl4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4pPr>
            <a:lvl5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5pPr>
            <a:lvl6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6pPr>
            <a:lvl7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7pPr>
            <a:lvl8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8pPr>
            <a:lvl9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[OPTIONAL SUBTITLE]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526256-F0F2-4D61-9EEB-DAE3491C1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Our Core Team Discussion Guide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A73A26-6A3E-4188-9F07-35DD66473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CF57710-2755-44C5-A659-380A6F364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85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- White Graphic">
    <p:bg>
      <p:bgPr>
        <a:solidFill>
          <a:srgbClr val="1F2A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tripes">
            <a:extLst>
              <a:ext uri="{FF2B5EF4-FFF2-40B4-BE49-F238E27FC236}">
                <a16:creationId xmlns:a16="http://schemas.microsoft.com/office/drawing/2014/main" xmlns="" id="{98740251-4F31-AC48-B19F-178F9E9382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6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5438" y="0"/>
            <a:ext cx="3429000" cy="2565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FF24B9-054E-4964-A266-CFCA50A184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gray">
          <a:xfrm>
            <a:off x="457200" y="1327150"/>
            <a:ext cx="5394326" cy="1597024"/>
          </a:xfrm>
        </p:spPr>
        <p:txBody>
          <a:bodyPr anchor="b"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47DA358-DFFC-4B28-A97E-490BDEF411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457200" y="3017520"/>
            <a:ext cx="5394326" cy="45614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9pPr>
          </a:lstStyle>
          <a:p>
            <a:r>
              <a:rPr lang="en-US" dirty="0"/>
              <a:t>[MONTH 00, 0000]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8789FC88-B3FC-634C-90E5-839C6491C26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098" y="177250"/>
            <a:ext cx="1890486" cy="110363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576222D4-2B9C-BF4C-B332-05ED173227F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760" y="4567555"/>
            <a:ext cx="1737360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020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 xmlns="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- Gray">
    <p:bg>
      <p:bgPr>
        <a:solidFill>
          <a:srgbClr val="BABB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tripes">
            <a:extLst>
              <a:ext uri="{FF2B5EF4-FFF2-40B4-BE49-F238E27FC236}">
                <a16:creationId xmlns:a16="http://schemas.microsoft.com/office/drawing/2014/main" xmlns="" id="{38B885F5-AA83-F04C-863E-4EE8E23B01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6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hidden">
          <a:xfrm>
            <a:off x="5405438" y="0"/>
            <a:ext cx="3429000" cy="2565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5A918B-32F7-434D-834C-9D773AA07A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1327150"/>
            <a:ext cx="3977639" cy="1324610"/>
          </a:xfrm>
        </p:spPr>
        <p:txBody>
          <a:bodyPr bIns="18288" anchor="b"/>
          <a:lstStyle>
            <a:lvl1pPr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[SECTION HEADER TITLE]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BA5C7B8-1543-4B36-949E-6505F0D84FF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57201" y="2743200"/>
            <a:ext cx="3978274" cy="456149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1pPr>
            <a:lvl2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2pPr>
            <a:lvl3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3pPr>
            <a:lvl4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4pPr>
            <a:lvl5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5pPr>
            <a:lvl6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6pPr>
            <a:lvl7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7pPr>
            <a:lvl8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8pPr>
            <a:lvl9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[OPTIONAL SUBTITLE]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526256-F0F2-4D61-9EEB-DAE3491C1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Our Core Team Discussion Guide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A73A26-6A3E-4188-9F07-35DD66473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CF57710-2755-44C5-A659-380A6F364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22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 xmlns="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Section Header - Gray">
    <p:bg>
      <p:bgPr>
        <a:solidFill>
          <a:srgbClr val="A899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tripes">
            <a:extLst>
              <a:ext uri="{FF2B5EF4-FFF2-40B4-BE49-F238E27FC236}">
                <a16:creationId xmlns:a16="http://schemas.microsoft.com/office/drawing/2014/main" xmlns="" id="{38B885F5-AA83-F04C-863E-4EE8E23B01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6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hidden">
          <a:xfrm>
            <a:off x="5405438" y="0"/>
            <a:ext cx="3429000" cy="2565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5A918B-32F7-434D-834C-9D773AA07A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1327150"/>
            <a:ext cx="3977639" cy="1324610"/>
          </a:xfrm>
        </p:spPr>
        <p:txBody>
          <a:bodyPr bIns="18288" anchor="b"/>
          <a:lstStyle>
            <a:lvl1pPr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[SECTION HEADER TITLE]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BA5C7B8-1543-4B36-949E-6505F0D84FF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57201" y="2743200"/>
            <a:ext cx="3978274" cy="456149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1pPr>
            <a:lvl2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2pPr>
            <a:lvl3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3pPr>
            <a:lvl4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4pPr>
            <a:lvl5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5pPr>
            <a:lvl6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6pPr>
            <a:lvl7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7pPr>
            <a:lvl8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8pPr>
            <a:lvl9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[OPTIONAL SUBTITLE]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526256-F0F2-4D61-9EEB-DAE3491C1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Our Core Team Discussion Guide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A73A26-6A3E-4188-9F07-35DD66473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CF57710-2755-44C5-A659-380A6F36418D}" type="slidenum">
              <a:rPr lang="en-US" smtClean="0"/>
              <a:pPr/>
              <a:t>‹#›</a:t>
            </a:fld>
            <a:endParaRPr lang="en-US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 xmlns="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2_Section Header - Gray">
    <p:bg>
      <p:bgPr>
        <a:solidFill>
          <a:srgbClr val="1F2A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tripes">
            <a:extLst>
              <a:ext uri="{FF2B5EF4-FFF2-40B4-BE49-F238E27FC236}">
                <a16:creationId xmlns:a16="http://schemas.microsoft.com/office/drawing/2014/main" xmlns="" id="{38B885F5-AA83-F04C-863E-4EE8E23B01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6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hidden">
          <a:xfrm>
            <a:off x="5405438" y="0"/>
            <a:ext cx="3429000" cy="2565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5A918B-32F7-434D-834C-9D773AA07A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1327150"/>
            <a:ext cx="3977639" cy="1324610"/>
          </a:xfrm>
        </p:spPr>
        <p:txBody>
          <a:bodyPr bIns="18288" anchor="b"/>
          <a:lstStyle>
            <a:lvl1pPr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[SECTION HEADER TITLE]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BA5C7B8-1543-4B36-949E-6505F0D84FF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57201" y="2743200"/>
            <a:ext cx="3978274" cy="456149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1pPr>
            <a:lvl2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2pPr>
            <a:lvl3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3pPr>
            <a:lvl4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4pPr>
            <a:lvl5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5pPr>
            <a:lvl6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6pPr>
            <a:lvl7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7pPr>
            <a:lvl8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8pPr>
            <a:lvl9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[OPTIONAL SUBTITLE]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526256-F0F2-4D61-9EEB-DAE3491C1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Our Core Team Discussion Guide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A73A26-6A3E-4188-9F07-35DD66473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CF57710-2755-44C5-A659-380A6F36418D}" type="slidenum">
              <a:rPr lang="en-US" smtClean="0"/>
              <a:pPr/>
              <a:t>‹#›</a:t>
            </a:fld>
            <a:endParaRPr lang="en-US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 xmlns="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- Purple">
    <p:bg>
      <p:bgPr>
        <a:solidFill>
          <a:srgbClr val="994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tripes">
            <a:extLst>
              <a:ext uri="{FF2B5EF4-FFF2-40B4-BE49-F238E27FC236}">
                <a16:creationId xmlns:a16="http://schemas.microsoft.com/office/drawing/2014/main" xmlns="" id="{F975D6C3-6FBA-7C40-9BBF-A851E8BC31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6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hidden">
          <a:xfrm>
            <a:off x="5405438" y="0"/>
            <a:ext cx="3429000" cy="2565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5A918B-32F7-434D-834C-9D773AA07A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1327150"/>
            <a:ext cx="3977639" cy="1324610"/>
          </a:xfrm>
        </p:spPr>
        <p:txBody>
          <a:bodyPr bIns="18288" anchor="b"/>
          <a:lstStyle>
            <a:lvl1pPr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[SECTION HEADER TITLE]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BA5C7B8-1543-4B36-949E-6505F0D84FF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57201" y="2743200"/>
            <a:ext cx="3978274" cy="456149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1pPr>
            <a:lvl2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2pPr>
            <a:lvl3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3pPr>
            <a:lvl4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4pPr>
            <a:lvl5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5pPr>
            <a:lvl6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6pPr>
            <a:lvl7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7pPr>
            <a:lvl8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8pPr>
            <a:lvl9pPr marL="0" indent="0" algn="l">
              <a:spcBef>
                <a:spcPts val="0"/>
              </a:spcBef>
              <a:buNone/>
              <a:defRPr sz="1000" b="1" cap="all" baseline="0">
                <a:solidFill>
                  <a:schemeClr val="bg1">
                    <a:alpha val="75000"/>
                  </a:schemeClr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[OPTIONAL SUBTITLE]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526256-F0F2-4D61-9EEB-DAE3491C1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Our Core Team Discussion Guide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A73A26-6A3E-4188-9F07-35DD66473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CF57710-2755-44C5-A659-380A6F3641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33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 xmlns="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g Statement - Sky Blue">
    <p:bg>
      <p:bgPr>
        <a:solidFill>
          <a:srgbClr val="00A9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tripes">
            <a:extLst>
              <a:ext uri="{FF2B5EF4-FFF2-40B4-BE49-F238E27FC236}">
                <a16:creationId xmlns:a16="http://schemas.microsoft.com/office/drawing/2014/main" xmlns="" id="{0EEEBA78-11F6-004E-B1EF-003A79C29A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6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hidden">
          <a:xfrm>
            <a:off x="5405438" y="0"/>
            <a:ext cx="3429000" cy="256540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526256-F0F2-4D61-9EEB-DAE3491C1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Our Core Team Discussion Guide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A73A26-6A3E-4188-9F07-35DD66473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CF57710-2755-44C5-A659-380A6F3641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6493C256-F025-A047-9C47-A7FC8443E87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828800"/>
            <a:ext cx="6950075" cy="228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900"/>
              </a:spcBef>
              <a:buNone/>
              <a:defRPr>
                <a:solidFill>
                  <a:schemeClr val="bg1"/>
                </a:solidFill>
              </a:defRPr>
            </a:lvl2pPr>
            <a:lvl3pPr marL="0" indent="0">
              <a:spcBef>
                <a:spcPts val="900"/>
              </a:spcBef>
              <a:buNone/>
              <a:defRPr>
                <a:solidFill>
                  <a:schemeClr val="bg1"/>
                </a:solidFill>
              </a:defRPr>
            </a:lvl3pPr>
            <a:lvl4pPr marL="0" indent="0">
              <a:spcBef>
                <a:spcPts val="900"/>
              </a:spcBef>
              <a:buNone/>
              <a:defRPr>
                <a:solidFill>
                  <a:schemeClr val="bg1"/>
                </a:solidFill>
              </a:defRPr>
            </a:lvl4pPr>
            <a:lvl5pPr marL="0" indent="0">
              <a:spcBef>
                <a:spcPts val="900"/>
              </a:spcBef>
              <a:buNone/>
              <a:defRPr>
                <a:solidFill>
                  <a:schemeClr val="bg1"/>
                </a:solidFill>
              </a:defRPr>
            </a:lvl5pPr>
            <a:lvl6pPr marL="0" indent="0">
              <a:spcBef>
                <a:spcPts val="900"/>
              </a:spcBef>
              <a:buNone/>
              <a:defRPr>
                <a:solidFill>
                  <a:schemeClr val="bg1"/>
                </a:solidFill>
              </a:defRPr>
            </a:lvl6pPr>
            <a:lvl7pPr marL="0" indent="0">
              <a:spcBef>
                <a:spcPts val="900"/>
              </a:spcBef>
              <a:buNone/>
              <a:defRPr>
                <a:solidFill>
                  <a:schemeClr val="bg1"/>
                </a:solidFill>
              </a:defRPr>
            </a:lvl7pPr>
            <a:lvl8pPr marL="0" indent="0">
              <a:spcBef>
                <a:spcPts val="900"/>
              </a:spcBef>
              <a:buNone/>
              <a:defRPr>
                <a:solidFill>
                  <a:schemeClr val="bg1"/>
                </a:solidFill>
              </a:defRPr>
            </a:lvl8pPr>
            <a:lvl9pPr marL="0" indent="0">
              <a:spcBef>
                <a:spcPts val="900"/>
              </a:spcBef>
              <a:buNone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[Big quote]</a:t>
            </a:r>
          </a:p>
          <a:p>
            <a:pPr lvl="1"/>
            <a:r>
              <a:rPr lang="en-US" dirty="0"/>
              <a:t>[Attribution]</a:t>
            </a:r>
          </a:p>
        </p:txBody>
      </p:sp>
    </p:spTree>
    <p:extLst>
      <p:ext uri="{BB962C8B-B14F-4D97-AF65-F5344CB8AC3E}">
        <p14:creationId xmlns:p14="http://schemas.microsoft.com/office/powerpoint/2010/main" val="1374939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 xmlns="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g Statement - Gray">
    <p:bg>
      <p:bgPr>
        <a:solidFill>
          <a:srgbClr val="BABB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tripes">
            <a:extLst>
              <a:ext uri="{FF2B5EF4-FFF2-40B4-BE49-F238E27FC236}">
                <a16:creationId xmlns:a16="http://schemas.microsoft.com/office/drawing/2014/main" xmlns="" id="{E3EF0035-6122-884E-B674-FAC6B1C2E5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6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hidden">
          <a:xfrm>
            <a:off x="5405438" y="0"/>
            <a:ext cx="3429000" cy="256540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526256-F0F2-4D61-9EEB-DAE3491C1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Our Core Team Discussion Guide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A73A26-6A3E-4188-9F07-35DD66473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CF57710-2755-44C5-A659-380A6F3641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6493C256-F025-A047-9C47-A7FC8443E87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828800"/>
            <a:ext cx="6950075" cy="228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900"/>
              </a:spcBef>
              <a:buNone/>
              <a:defRPr>
                <a:solidFill>
                  <a:schemeClr val="bg1"/>
                </a:solidFill>
              </a:defRPr>
            </a:lvl2pPr>
            <a:lvl3pPr marL="0" indent="0">
              <a:spcBef>
                <a:spcPts val="900"/>
              </a:spcBef>
              <a:buNone/>
              <a:defRPr>
                <a:solidFill>
                  <a:schemeClr val="bg1"/>
                </a:solidFill>
              </a:defRPr>
            </a:lvl3pPr>
            <a:lvl4pPr marL="0" indent="0">
              <a:spcBef>
                <a:spcPts val="900"/>
              </a:spcBef>
              <a:buNone/>
              <a:defRPr>
                <a:solidFill>
                  <a:schemeClr val="bg1"/>
                </a:solidFill>
              </a:defRPr>
            </a:lvl4pPr>
            <a:lvl5pPr marL="0" indent="0">
              <a:spcBef>
                <a:spcPts val="900"/>
              </a:spcBef>
              <a:buNone/>
              <a:defRPr>
                <a:solidFill>
                  <a:schemeClr val="bg1"/>
                </a:solidFill>
              </a:defRPr>
            </a:lvl5pPr>
            <a:lvl6pPr marL="0" indent="0">
              <a:spcBef>
                <a:spcPts val="900"/>
              </a:spcBef>
              <a:buNone/>
              <a:defRPr>
                <a:solidFill>
                  <a:schemeClr val="bg1"/>
                </a:solidFill>
              </a:defRPr>
            </a:lvl6pPr>
            <a:lvl7pPr marL="0" indent="0">
              <a:spcBef>
                <a:spcPts val="900"/>
              </a:spcBef>
              <a:buNone/>
              <a:defRPr>
                <a:solidFill>
                  <a:schemeClr val="bg1"/>
                </a:solidFill>
              </a:defRPr>
            </a:lvl7pPr>
            <a:lvl8pPr marL="0" indent="0">
              <a:spcBef>
                <a:spcPts val="900"/>
              </a:spcBef>
              <a:buNone/>
              <a:defRPr>
                <a:solidFill>
                  <a:schemeClr val="bg1"/>
                </a:solidFill>
              </a:defRPr>
            </a:lvl8pPr>
            <a:lvl9pPr marL="0" indent="0">
              <a:spcBef>
                <a:spcPts val="900"/>
              </a:spcBef>
              <a:buNone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[Big quote]</a:t>
            </a:r>
          </a:p>
          <a:p>
            <a:pPr lvl="1"/>
            <a:r>
              <a:rPr lang="en-US" dirty="0"/>
              <a:t>[Attribution]</a:t>
            </a:r>
          </a:p>
        </p:txBody>
      </p:sp>
    </p:spTree>
    <p:extLst>
      <p:ext uri="{BB962C8B-B14F-4D97-AF65-F5344CB8AC3E}">
        <p14:creationId xmlns:p14="http://schemas.microsoft.com/office/powerpoint/2010/main" val="2470899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 xmlns="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g Statement - Purple">
    <p:bg>
      <p:bgPr>
        <a:solidFill>
          <a:srgbClr val="994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tripes">
            <a:extLst>
              <a:ext uri="{FF2B5EF4-FFF2-40B4-BE49-F238E27FC236}">
                <a16:creationId xmlns:a16="http://schemas.microsoft.com/office/drawing/2014/main" xmlns="" id="{3807B293-61F4-BD45-93DE-C056CAC4F5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6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hidden">
          <a:xfrm>
            <a:off x="5405438" y="0"/>
            <a:ext cx="3429000" cy="256540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526256-F0F2-4D61-9EEB-DAE3491C1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Our Core Team Discussion Guide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A73A26-6A3E-4188-9F07-35DD66473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CF57710-2755-44C5-A659-380A6F3641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6493C256-F025-A047-9C47-A7FC8443E87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828800"/>
            <a:ext cx="6950075" cy="228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900"/>
              </a:spcBef>
              <a:buNone/>
              <a:defRPr>
                <a:solidFill>
                  <a:schemeClr val="bg1"/>
                </a:solidFill>
              </a:defRPr>
            </a:lvl2pPr>
            <a:lvl3pPr marL="0" indent="0">
              <a:spcBef>
                <a:spcPts val="900"/>
              </a:spcBef>
              <a:buNone/>
              <a:defRPr>
                <a:solidFill>
                  <a:schemeClr val="bg1"/>
                </a:solidFill>
              </a:defRPr>
            </a:lvl3pPr>
            <a:lvl4pPr marL="0" indent="0">
              <a:spcBef>
                <a:spcPts val="900"/>
              </a:spcBef>
              <a:buNone/>
              <a:defRPr>
                <a:solidFill>
                  <a:schemeClr val="bg1"/>
                </a:solidFill>
              </a:defRPr>
            </a:lvl4pPr>
            <a:lvl5pPr marL="0" indent="0">
              <a:spcBef>
                <a:spcPts val="900"/>
              </a:spcBef>
              <a:buNone/>
              <a:defRPr>
                <a:solidFill>
                  <a:schemeClr val="bg1"/>
                </a:solidFill>
              </a:defRPr>
            </a:lvl5pPr>
            <a:lvl6pPr marL="0" indent="0">
              <a:spcBef>
                <a:spcPts val="900"/>
              </a:spcBef>
              <a:buNone/>
              <a:defRPr>
                <a:solidFill>
                  <a:schemeClr val="bg1"/>
                </a:solidFill>
              </a:defRPr>
            </a:lvl6pPr>
            <a:lvl7pPr marL="0" indent="0">
              <a:spcBef>
                <a:spcPts val="900"/>
              </a:spcBef>
              <a:buNone/>
              <a:defRPr>
                <a:solidFill>
                  <a:schemeClr val="bg1"/>
                </a:solidFill>
              </a:defRPr>
            </a:lvl7pPr>
            <a:lvl8pPr marL="0" indent="0">
              <a:spcBef>
                <a:spcPts val="900"/>
              </a:spcBef>
              <a:buNone/>
              <a:defRPr>
                <a:solidFill>
                  <a:schemeClr val="bg1"/>
                </a:solidFill>
              </a:defRPr>
            </a:lvl8pPr>
            <a:lvl9pPr marL="0" indent="0">
              <a:spcBef>
                <a:spcPts val="900"/>
              </a:spcBef>
              <a:buNone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[Big quote]</a:t>
            </a:r>
          </a:p>
          <a:p>
            <a:pPr lvl="1"/>
            <a:r>
              <a:rPr lang="en-US" dirty="0"/>
              <a:t>[Attribution]</a:t>
            </a:r>
          </a:p>
        </p:txBody>
      </p:sp>
    </p:spTree>
    <p:extLst>
      <p:ext uri="{BB962C8B-B14F-4D97-AF65-F5344CB8AC3E}">
        <p14:creationId xmlns:p14="http://schemas.microsoft.com/office/powerpoint/2010/main" val="260068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 xmlns="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628B28-D678-45A8-9632-23BCEFBAFB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770BA4C-B8B3-4B12-8774-9B1C2AB27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Our Core Team Discussion Guide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FEBA88E-1628-461A-95C2-709969D0E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57710-2755-44C5-A659-380A6F364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83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xmlns="" id="{40720267-28AB-6F40-9EF3-B2ECDE13157D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457199" y="685800"/>
            <a:ext cx="8229600" cy="32004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9pPr>
          </a:lstStyle>
          <a:p>
            <a:r>
              <a:rPr lang="en-US" dirty="0"/>
              <a:t>[OPTIONAL SUBTITLE]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628B28-D678-45A8-9632-23BCEFBAFB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61950"/>
            <a:ext cx="8229600" cy="323850"/>
          </a:xfrm>
        </p:spPr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770BA4C-B8B3-4B12-8774-9B1C2AB27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Our Core Team Discussion Guide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FEBA88E-1628-461A-95C2-709969D0E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57710-2755-44C5-A659-380A6F364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3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D2A5060-99DB-444B-8BFA-BE399D9C1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Our Core Team Discussion Guide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E4F15F4-CD9F-46BC-8AF6-230C475A7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57710-2755-44C5-A659-380A6F364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60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-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FF24B9-054E-4964-A266-CFCA50A184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gray">
          <a:xfrm>
            <a:off x="457200" y="1327150"/>
            <a:ext cx="5394326" cy="1597024"/>
          </a:xfrm>
        </p:spPr>
        <p:txBody>
          <a:bodyPr anchor="b"/>
          <a:lstStyle>
            <a:lvl1pPr algn="l">
              <a:defRPr sz="2800">
                <a:solidFill>
                  <a:srgbClr val="1F2A44"/>
                </a:solidFill>
              </a:defRPr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47DA358-DFFC-4B28-A97E-490BDEF411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457200" y="3017520"/>
            <a:ext cx="5394326" cy="45614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9pPr>
          </a:lstStyle>
          <a:p>
            <a:r>
              <a:rPr lang="en-US" dirty="0"/>
              <a:t>[MONTH 00, 0000]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102EF93B-BCFE-E949-B931-D1D8B3C2C8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098" y="177250"/>
            <a:ext cx="1892807" cy="11049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1A3B559-05CA-CA4E-B46A-5315B6F6EF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760" y="4567555"/>
            <a:ext cx="1737360" cy="274320"/>
          </a:xfrm>
          <a:prstGeom prst="rect">
            <a:avLst/>
          </a:prstGeom>
        </p:spPr>
      </p:pic>
      <p:pic>
        <p:nvPicPr>
          <p:cNvPr id="8" name="Stripes">
            <a:extLst>
              <a:ext uri="{FF2B5EF4-FFF2-40B4-BE49-F238E27FC236}">
                <a16:creationId xmlns:a16="http://schemas.microsoft.com/office/drawing/2014/main" xmlns="" id="{4DAE065B-FEEE-3C4D-8DAB-3C2C59A4532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alphaModFix amt="6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5438" y="0"/>
            <a:ext cx="3429000" cy="256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578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 xmlns="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Blue">
    <p:bg>
      <p:bgPr>
        <a:solidFill>
          <a:srgbClr val="1F2A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tripes">
            <a:extLst>
              <a:ext uri="{FF2B5EF4-FFF2-40B4-BE49-F238E27FC236}">
                <a16:creationId xmlns:a16="http://schemas.microsoft.com/office/drawing/2014/main" xmlns="" id="{8FBEBC2B-6B4D-8447-A494-06F40D9DCF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9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hidden">
          <a:xfrm>
            <a:off x="5405438" y="0"/>
            <a:ext cx="3429000" cy="2565400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xmlns="" id="{3EAABB23-45F6-E742-A4A4-6F5FA38E825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28962" y="3839547"/>
            <a:ext cx="2557838" cy="913428"/>
          </a:xfrm>
        </p:spPr>
        <p:txBody>
          <a:bodyPr anchor="b" anchorCtr="0">
            <a:noAutofit/>
          </a:bodyPr>
          <a:lstStyle>
            <a:lvl1pPr marL="0" indent="0">
              <a:spcBef>
                <a:spcPts val="0"/>
              </a:spcBef>
              <a:buNone/>
              <a:defRPr sz="8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8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8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8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8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8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8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8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8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[Optional contact information]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DE27C5D6-48E0-1C41-980F-6FF8CB48CE8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760" y="4567555"/>
            <a:ext cx="1737360" cy="27432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A7EEE436-159F-7B45-ADE3-D4C62229FAA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098" y="1966724"/>
            <a:ext cx="1890486" cy="1103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91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D868CA46-7E04-4A4E-B791-601BE6B2D0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098" y="1966724"/>
            <a:ext cx="1892807" cy="1104990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xmlns="" id="{3EAABB23-45F6-E742-A4A4-6F5FA38E825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128962" y="3839547"/>
            <a:ext cx="2557838" cy="913428"/>
          </a:xfrm>
        </p:spPr>
        <p:txBody>
          <a:bodyPr anchor="b" anchorCtr="0">
            <a:noAutofit/>
          </a:bodyPr>
          <a:lstStyle>
            <a:lvl1pPr marL="0" indent="0"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4pPr>
            <a:lvl5pPr marL="0" indent="0"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5pPr>
            <a:lvl6pPr marL="0" indent="0"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6pPr>
            <a:lvl7pPr marL="0" indent="0"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7pPr>
            <a:lvl8pPr marL="0" indent="0"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8pPr>
            <a:lvl9pPr marL="0" indent="0"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[Optional contact information]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091A1507-E0B4-7644-A6D5-1C7BDF45790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760" y="4567555"/>
            <a:ext cx="1737360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47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4EA7FE-F81F-456E-8607-887A129B6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7150"/>
            <a:ext cx="6950075" cy="342773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722F31-A8CA-4F9A-B80E-A7BD48F4D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Our Core Team Discussion Guide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844DA0-821E-44C1-A98E-FC74F20EE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57710-2755-44C5-A659-380A6F36418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xmlns="" id="{829AD0E3-21B4-0142-8812-17F8526147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</p:spTree>
    <p:extLst>
      <p:ext uri="{BB962C8B-B14F-4D97-AF65-F5344CB8AC3E}">
        <p14:creationId xmlns:p14="http://schemas.microsoft.com/office/powerpoint/2010/main" val="4292275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xmlns="" id="{1BF49E4A-D111-B34D-AB41-6CC59C2832F1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457199" y="685800"/>
            <a:ext cx="8229600" cy="32004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9pPr>
          </a:lstStyle>
          <a:p>
            <a:r>
              <a:rPr lang="en-US" dirty="0"/>
              <a:t>[OPTIONAL SUBTITLE]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xmlns="" id="{CD2525A4-6BC3-F04B-9264-10D96DB229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61950"/>
            <a:ext cx="8229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4EA7FE-F81F-456E-8607-887A129B6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9690"/>
            <a:ext cx="6950075" cy="342519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722F31-A8CA-4F9A-B80E-A7BD48F4D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Our Core Team Discussion Guide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844DA0-821E-44C1-A98E-FC74F20EE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57710-2755-44C5-A659-380A6F364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12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E036B2-FE83-4642-ACAE-CE4C886CD4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D90F68-73B0-4700-88F4-93A671FCB9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327149"/>
            <a:ext cx="3977640" cy="34258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46306BE-2A39-419F-B5B2-AC6C247922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09160" y="1327149"/>
            <a:ext cx="3977640" cy="34258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6097320-E870-4DB5-A59F-0305A7EE3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Our Core Team Discussion Guide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04C215E-C8EC-4F15-A8EC-DD3FC5FBD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57710-2755-44C5-A659-380A6F364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9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-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F0452FBA-EE33-4E4A-B81E-FEFBE9558F99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457199" y="685800"/>
            <a:ext cx="8229600" cy="32004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9pPr>
          </a:lstStyle>
          <a:p>
            <a:r>
              <a:rPr lang="en-US" dirty="0"/>
              <a:t>[OPTIONAL SUBTITLE]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E036B2-FE83-4642-ACAE-CE4C886CD4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61950"/>
            <a:ext cx="8229600" cy="323850"/>
          </a:xfrm>
        </p:spPr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D90F68-73B0-4700-88F4-93A671FCB9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327149"/>
            <a:ext cx="3977640" cy="34258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46306BE-2A39-419F-B5B2-AC6C247922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09160" y="1327149"/>
            <a:ext cx="3977640" cy="34258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6097320-E870-4DB5-A59F-0305A7EE3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Our Core Team Discussion Guide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04C215E-C8EC-4F15-A8EC-DD3FC5FBD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57710-2755-44C5-A659-380A6F364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8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E036B2-FE83-4642-ACAE-CE4C886CD4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D90F68-73B0-4700-88F4-93A671FCB9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327149"/>
            <a:ext cx="2560638" cy="34258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46306BE-2A39-419F-B5B2-AC6C247922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92476" y="1327149"/>
            <a:ext cx="2559050" cy="34258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6097320-E870-4DB5-A59F-0305A7EE3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Our Core Team Discussion Guide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04C215E-C8EC-4F15-A8EC-DD3FC5FBD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57710-2755-44C5-A659-380A6F36418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EED49FFF-9825-AD4B-A1DC-1F5B208346E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126163" y="1327149"/>
            <a:ext cx="2560637" cy="34258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934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-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E7ED9833-6250-B543-849B-DDECAC26C515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457199" y="685800"/>
            <a:ext cx="8229600" cy="32004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1100" b="1" cap="all" baseline="0">
                <a:solidFill>
                  <a:schemeClr val="tx2"/>
                </a:solidFill>
                <a:latin typeface="+mj-lt"/>
              </a:defRPr>
            </a:lvl9pPr>
          </a:lstStyle>
          <a:p>
            <a:r>
              <a:rPr lang="en-US" dirty="0"/>
              <a:t>[OPTIONAL SUBTITLE]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E036B2-FE83-4642-ACAE-CE4C886CD4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61950"/>
            <a:ext cx="8229600" cy="323850"/>
          </a:xfrm>
        </p:spPr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D90F68-73B0-4700-88F4-93A671FCB9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327149"/>
            <a:ext cx="2560638" cy="34258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46306BE-2A39-419F-B5B2-AC6C247922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92476" y="1327149"/>
            <a:ext cx="2559050" cy="34258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6097320-E870-4DB5-A59F-0305A7EE3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Our Core Team Discussion Guide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04C215E-C8EC-4F15-A8EC-DD3FC5FBD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57710-2755-44C5-A659-380A6F36418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EED49FFF-9825-AD4B-A1DC-1F5B208346E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126163" y="1327149"/>
            <a:ext cx="2560637" cy="34258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280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tripes">
            <a:extLst>
              <a:ext uri="{FF2B5EF4-FFF2-40B4-BE49-F238E27FC236}">
                <a16:creationId xmlns:a16="http://schemas.microsoft.com/office/drawing/2014/main" xmlns="" id="{C436A57D-63D7-944F-A634-3C24056ED887}"/>
              </a:ext>
            </a:extLst>
          </p:cNvPr>
          <p:cNvPicPr>
            <a:picLocks noChangeAspect="1"/>
          </p:cNvPicPr>
          <p:nvPr userDrawn="1"/>
        </p:nvPicPr>
        <p:blipFill>
          <a:blip r:embed="rId33" cstate="email">
            <a:alphaModFix amt="6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hidden">
          <a:xfrm>
            <a:off x="5405438" y="0"/>
            <a:ext cx="3429000" cy="25654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A1978FA-196A-497B-BB7B-3F09180B4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1950"/>
            <a:ext cx="6950075" cy="64389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[SLIDE TITLE]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4BA5ABA-400E-479E-8C02-C881A0668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25880"/>
            <a:ext cx="8229600" cy="3429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62931AA-84FD-4BFB-A4DA-131B56FF89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199" y="4846320"/>
            <a:ext cx="3978275" cy="182880"/>
          </a:xfrm>
          <a:prstGeom prst="rect">
            <a:avLst/>
          </a:prstGeom>
        </p:spPr>
        <p:txBody>
          <a:bodyPr vert="horz" wrap="none" lIns="0" tIns="18288" rIns="0" bIns="0" rtlCol="0" anchor="t" anchorCtr="0"/>
          <a:lstStyle>
            <a:lvl1pPr algn="l">
              <a:defRPr sz="750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Our Core Team Discussion Guide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60B8385-F29C-4D6F-8D9C-7271128C3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29600" y="4846320"/>
            <a:ext cx="457200" cy="182880"/>
          </a:xfrm>
          <a:prstGeom prst="rect">
            <a:avLst/>
          </a:prstGeom>
        </p:spPr>
        <p:txBody>
          <a:bodyPr vert="horz" wrap="none" lIns="0" tIns="9144" rIns="0" bIns="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8CF57710-2755-44C5-A659-380A6F3641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825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1" r:id="rId2"/>
    <p:sldLayoutId id="2147483657" r:id="rId3"/>
    <p:sldLayoutId id="2147483650" r:id="rId4"/>
    <p:sldLayoutId id="2147483660" r:id="rId5"/>
    <p:sldLayoutId id="2147483652" r:id="rId6"/>
    <p:sldLayoutId id="2147483661" r:id="rId7"/>
    <p:sldLayoutId id="2147483656" r:id="rId8"/>
    <p:sldLayoutId id="2147483662" r:id="rId9"/>
    <p:sldLayoutId id="2147483679" r:id="rId10"/>
    <p:sldLayoutId id="2147483680" r:id="rId11"/>
    <p:sldLayoutId id="2147483664" r:id="rId12"/>
    <p:sldLayoutId id="2147483665" r:id="rId13"/>
    <p:sldLayoutId id="2147483675" r:id="rId14"/>
    <p:sldLayoutId id="2147483676" r:id="rId15"/>
    <p:sldLayoutId id="2147483677" r:id="rId16"/>
    <p:sldLayoutId id="2147483678" r:id="rId17"/>
    <p:sldLayoutId id="2147483674" r:id="rId18"/>
    <p:sldLayoutId id="2147483651" r:id="rId19"/>
    <p:sldLayoutId id="2147483666" r:id="rId20"/>
    <p:sldLayoutId id="2147483682" r:id="rId21"/>
    <p:sldLayoutId id="2147483683" r:id="rId22"/>
    <p:sldLayoutId id="2147483667" r:id="rId23"/>
    <p:sldLayoutId id="2147483668" r:id="rId24"/>
    <p:sldLayoutId id="2147483669" r:id="rId25"/>
    <p:sldLayoutId id="2147483670" r:id="rId26"/>
    <p:sldLayoutId id="2147483654" r:id="rId27"/>
    <p:sldLayoutId id="2147483663" r:id="rId28"/>
    <p:sldLayoutId id="2147483655" r:id="rId29"/>
    <p:sldLayoutId id="2147483671" r:id="rId30"/>
    <p:sldLayoutId id="2147483672" r:id="rId3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200" kern="1200" cap="all" baseline="0">
          <a:solidFill>
            <a:srgbClr val="1F2A44"/>
          </a:solid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137160" algn="l" defTabSz="6858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" indent="-137160" algn="l" defTabSz="6858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137160" algn="l" defTabSz="6858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685800" indent="-137160" algn="l" defTabSz="6858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" indent="-137160" algn="l" defTabSz="6858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960120" indent="-137160" algn="l" defTabSz="6858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137160" algn="l" defTabSz="6858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1234440" indent="-137160" algn="l" defTabSz="685800" rtl="0" eaLnBrk="1" latinLnBrk="0" hangingPunct="1">
        <a:lnSpc>
          <a:spcPct val="100000"/>
        </a:lnSpc>
        <a:spcBef>
          <a:spcPts val="300"/>
        </a:spcBef>
        <a:buFont typeface="Arial" panose="020B0604020202020204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28" userDrawn="1">
          <p15:clr>
            <a:srgbClr val="F26B43"/>
          </p15:clr>
        </p15:guide>
        <p15:guide id="2" pos="5472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orient="horz" pos="836" userDrawn="1">
          <p15:clr>
            <a:srgbClr val="F26B43"/>
          </p15:clr>
        </p15:guide>
        <p15:guide id="5" orient="horz" pos="2994" userDrawn="1">
          <p15:clr>
            <a:srgbClr val="F26B43"/>
          </p15:clr>
        </p15:guide>
        <p15:guide id="6" pos="2794" userDrawn="1">
          <p15:clr>
            <a:srgbClr val="F26B43"/>
          </p15:clr>
        </p15:guide>
        <p15:guide id="7" pos="2966" userDrawn="1">
          <p15:clr>
            <a:srgbClr val="F26B43"/>
          </p15:clr>
        </p15:guide>
        <p15:guide id="8" pos="2880" userDrawn="1">
          <p15:clr>
            <a:srgbClr val="F26B43"/>
          </p15:clr>
        </p15:guide>
        <p15:guide id="9" pos="1901" userDrawn="1">
          <p15:clr>
            <a:srgbClr val="F26B43"/>
          </p15:clr>
        </p15:guide>
        <p15:guide id="10" pos="2074" userDrawn="1">
          <p15:clr>
            <a:srgbClr val="F26B43"/>
          </p15:clr>
        </p15:guide>
        <p15:guide id="11" pos="3686" userDrawn="1">
          <p15:clr>
            <a:srgbClr val="F26B43"/>
          </p15:clr>
        </p15:guide>
        <p15:guide id="12" pos="3859" userDrawn="1">
          <p15:clr>
            <a:srgbClr val="F26B43"/>
          </p15:clr>
        </p15:guide>
        <p15:guide id="13" pos="46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4651B2-BD57-E345-9474-D4CA9AE616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327150"/>
            <a:ext cx="5394326" cy="1597024"/>
          </a:xfrm>
        </p:spPr>
        <p:txBody>
          <a:bodyPr/>
          <a:lstStyle/>
          <a:p>
            <a:r>
              <a:rPr lang="fr-CA" dirty="0"/>
              <a:t>Guide de discussion en équipe au sujet de notre engagement</a:t>
            </a:r>
          </a:p>
        </p:txBody>
      </p:sp>
    </p:spTree>
    <p:extLst>
      <p:ext uri="{BB962C8B-B14F-4D97-AF65-F5344CB8AC3E}">
        <p14:creationId xmlns:p14="http://schemas.microsoft.com/office/powerpoint/2010/main" val="2250805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AC0E676-2457-DF4E-A7A6-33DD56FC3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Guide de discussion en équipe au sujet de notre engagement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DC4B7D3-3475-C448-B4C9-13B829BE2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57710-2755-44C5-A659-380A6F36418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3" name="Title 5">
            <a:extLst>
              <a:ext uri="{FF2B5EF4-FFF2-40B4-BE49-F238E27FC236}">
                <a16:creationId xmlns:a16="http://schemas.microsoft.com/office/drawing/2014/main" xmlns="" id="{632C3573-2668-3940-A4BB-CDF97B8F4A3F}"/>
              </a:ext>
            </a:extLst>
          </p:cNvPr>
          <p:cNvSpPr txBox="1">
            <a:spLocks/>
          </p:cNvSpPr>
          <p:nvPr/>
        </p:nvSpPr>
        <p:spPr>
          <a:xfrm>
            <a:off x="177026" y="1905"/>
            <a:ext cx="2303284" cy="6477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baseline="0">
                <a:solidFill>
                  <a:srgbClr val="1F2A44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sz="2300" dirty="0">
                <a:solidFill>
                  <a:schemeClr val="bg1"/>
                </a:solidFill>
              </a:rPr>
              <a:t>COMPORTEMENTS</a:t>
            </a:r>
          </a:p>
        </p:txBody>
      </p:sp>
      <p:sp>
        <p:nvSpPr>
          <p:cNvPr id="30" name="Content Placeholder 3">
            <a:extLst>
              <a:ext uri="{FF2B5EF4-FFF2-40B4-BE49-F238E27FC236}">
                <a16:creationId xmlns:a16="http://schemas.microsoft.com/office/drawing/2014/main" xmlns="" id="{833C3185-F7E3-824F-A8BE-B1C92E2F8AA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194498" y="717045"/>
            <a:ext cx="4238687" cy="7184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fr-CA" sz="1400" dirty="0">
                <a:solidFill>
                  <a:schemeClr val="bg1"/>
                </a:solidFill>
              </a:rPr>
              <a:t>Assumer une attitude positive. Commencer avec l'empathie. Se former et s'encadrer entre nous.</a:t>
            </a:r>
          </a:p>
        </p:txBody>
      </p:sp>
      <p:sp>
        <p:nvSpPr>
          <p:cNvPr id="31" name="Title 5">
            <a:extLst>
              <a:ext uri="{FF2B5EF4-FFF2-40B4-BE49-F238E27FC236}">
                <a16:creationId xmlns:a16="http://schemas.microsoft.com/office/drawing/2014/main" xmlns="" id="{632C3573-2668-3940-A4BB-CDF97B8F4A3F}"/>
              </a:ext>
            </a:extLst>
          </p:cNvPr>
          <p:cNvSpPr txBox="1">
            <a:spLocks/>
          </p:cNvSpPr>
          <p:nvPr/>
        </p:nvSpPr>
        <p:spPr>
          <a:xfrm>
            <a:off x="771507" y="717045"/>
            <a:ext cx="2002973" cy="60959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baseline="0">
                <a:solidFill>
                  <a:srgbClr val="1F2A4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2400" dirty="0">
                <a:solidFill>
                  <a:schemeClr val="bg1"/>
                </a:solidFill>
              </a:rPr>
              <a:t>encourager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2693098" y="717045"/>
            <a:ext cx="0" cy="587829"/>
          </a:xfrm>
          <a:prstGeom prst="line">
            <a:avLst/>
          </a:prstGeom>
          <a:ln w="1270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34" name="Content Placeholder 3">
            <a:extLst>
              <a:ext uri="{FF2B5EF4-FFF2-40B4-BE49-F238E27FC236}">
                <a16:creationId xmlns:a16="http://schemas.microsoft.com/office/drawing/2014/main" xmlns="" id="{833C3185-F7E3-824F-A8BE-B1C92E2F8AA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194499" y="1902126"/>
            <a:ext cx="3663501" cy="60959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fr-CA" sz="1400" dirty="0">
                <a:solidFill>
                  <a:schemeClr val="bg1"/>
                </a:solidFill>
              </a:rPr>
              <a:t>Établir des relations authentiques. Faire partie de la solution. Faire tomber les barrières.</a:t>
            </a:r>
          </a:p>
        </p:txBody>
      </p:sp>
      <p:sp>
        <p:nvSpPr>
          <p:cNvPr id="47" name="Title 5">
            <a:extLst>
              <a:ext uri="{FF2B5EF4-FFF2-40B4-BE49-F238E27FC236}">
                <a16:creationId xmlns:a16="http://schemas.microsoft.com/office/drawing/2014/main" xmlns="" id="{632C3573-2668-3940-A4BB-CDF97B8F4A3F}"/>
              </a:ext>
            </a:extLst>
          </p:cNvPr>
          <p:cNvSpPr txBox="1">
            <a:spLocks/>
          </p:cNvSpPr>
          <p:nvPr/>
        </p:nvSpPr>
        <p:spPr>
          <a:xfrm>
            <a:off x="771507" y="1902126"/>
            <a:ext cx="2002973" cy="60959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baseline="0">
                <a:solidFill>
                  <a:srgbClr val="1F2A4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2400" dirty="0">
                <a:solidFill>
                  <a:schemeClr val="bg1"/>
                </a:solidFill>
              </a:rPr>
              <a:t>favoriser</a:t>
            </a:r>
          </a:p>
        </p:txBody>
      </p:sp>
      <p:cxnSp>
        <p:nvCxnSpPr>
          <p:cNvPr id="48" name="Straight Connector 47"/>
          <p:cNvCxnSpPr/>
          <p:nvPr/>
        </p:nvCxnSpPr>
        <p:spPr>
          <a:xfrm>
            <a:off x="2693098" y="1902126"/>
            <a:ext cx="0" cy="587829"/>
          </a:xfrm>
          <a:prstGeom prst="line">
            <a:avLst/>
          </a:prstGeom>
          <a:ln w="1270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52" name="Content Placeholder 3">
            <a:extLst>
              <a:ext uri="{FF2B5EF4-FFF2-40B4-BE49-F238E27FC236}">
                <a16:creationId xmlns:a16="http://schemas.microsoft.com/office/drawing/2014/main" xmlns="" id="{833C3185-F7E3-824F-A8BE-B1C92E2F8AA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194498" y="2755053"/>
            <a:ext cx="4188941" cy="60959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fr-CA" sz="1400" dirty="0">
                <a:solidFill>
                  <a:schemeClr val="bg1"/>
                </a:solidFill>
              </a:rPr>
              <a:t>Établir des attentes claires et déléguer. Être ouvert </a:t>
            </a:r>
            <a:r>
              <a:rPr lang="pl-PL" sz="1400" dirty="0">
                <a:solidFill>
                  <a:schemeClr val="bg1"/>
                </a:solidFill>
              </a:rPr>
              <a:t/>
            </a:r>
            <a:br>
              <a:rPr lang="pl-PL" sz="1400" dirty="0">
                <a:solidFill>
                  <a:schemeClr val="bg1"/>
                </a:solidFill>
              </a:rPr>
            </a:br>
            <a:r>
              <a:rPr lang="fr-CA" sz="1400" dirty="0">
                <a:solidFill>
                  <a:schemeClr val="bg1"/>
                </a:solidFill>
              </a:rPr>
              <a:t>à différentes options. Prendre des initiatives et partager le progrès.</a:t>
            </a:r>
          </a:p>
        </p:txBody>
      </p:sp>
      <p:sp>
        <p:nvSpPr>
          <p:cNvPr id="53" name="Title 5">
            <a:extLst>
              <a:ext uri="{FF2B5EF4-FFF2-40B4-BE49-F238E27FC236}">
                <a16:creationId xmlns:a16="http://schemas.microsoft.com/office/drawing/2014/main" xmlns="" id="{632C3573-2668-3940-A4BB-CDF97B8F4A3F}"/>
              </a:ext>
            </a:extLst>
          </p:cNvPr>
          <p:cNvSpPr txBox="1">
            <a:spLocks/>
          </p:cNvSpPr>
          <p:nvPr/>
        </p:nvSpPr>
        <p:spPr>
          <a:xfrm>
            <a:off x="771507" y="2755053"/>
            <a:ext cx="2002973" cy="60959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baseline="0">
                <a:solidFill>
                  <a:srgbClr val="1F2A4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2400" dirty="0">
                <a:solidFill>
                  <a:schemeClr val="bg1"/>
                </a:solidFill>
              </a:rPr>
              <a:t>AUTONOMISER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2693098" y="2776823"/>
            <a:ext cx="0" cy="587829"/>
          </a:xfrm>
          <a:prstGeom prst="line">
            <a:avLst/>
          </a:prstGeom>
          <a:ln w="1270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cxnSp>
        <p:nvCxnSpPr>
          <p:cNvPr id="55" name="Straight Connector 54"/>
          <p:cNvCxnSpPr>
            <a:cxnSpLocks/>
          </p:cNvCxnSpPr>
          <p:nvPr/>
        </p:nvCxnSpPr>
        <p:spPr>
          <a:xfrm>
            <a:off x="232271" y="522057"/>
            <a:ext cx="2185174" cy="0"/>
          </a:xfrm>
          <a:prstGeom prst="line">
            <a:avLst/>
          </a:prstGeom>
          <a:ln w="1270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30392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xmlns="" id="{FF928DA8-ED09-C846-AD9D-CC951EFF8C57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fr-CA" dirty="0"/>
              <a:t>Activité de groupe optionnelle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89838E-12E2-A843-82B4-5A5DD483B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1950"/>
            <a:ext cx="8229600" cy="323850"/>
          </a:xfrm>
        </p:spPr>
        <p:txBody>
          <a:bodyPr/>
          <a:lstStyle/>
          <a:p>
            <a:r>
              <a:rPr lang="fr-CA" dirty="0"/>
              <a:t>Donner vie aux comportements</a:t>
            </a:r>
          </a:p>
        </p:txBody>
      </p:sp>
      <p:sp>
        <p:nvSpPr>
          <p:cNvPr id="36" name="Content Placeholder 35">
            <a:extLst>
              <a:ext uri="{FF2B5EF4-FFF2-40B4-BE49-F238E27FC236}">
                <a16:creationId xmlns:a16="http://schemas.microsoft.com/office/drawing/2014/main" xmlns="" id="{27E0B6C0-6A5A-9840-AF76-D6E696744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329690"/>
            <a:ext cx="3322320" cy="34251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1400" dirty="0"/>
              <a:t>Pensez au comportement qui vous a été assigné et à ce qu'il signifie pour vous.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fr-CA" sz="1400" dirty="0"/>
              <a:t>Prenez quelques minutes pour écrire des exemples précis de la façon dont vous adoptez actuellement ce comportement ou pourriez l'adopter dans le futur.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fr-CA" sz="1400" dirty="0"/>
              <a:t>Partagez vos meilleurs exemples avec </a:t>
            </a:r>
            <a:r>
              <a:rPr lang="pl-PL" sz="1400" dirty="0"/>
              <a:t/>
            </a:r>
            <a:br>
              <a:rPr lang="pl-PL" sz="1400" dirty="0"/>
            </a:br>
            <a:r>
              <a:rPr lang="fr-CA" sz="1400" dirty="0"/>
              <a:t>le groupe.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AC0E676-2457-DF4E-A7A6-33DD56FC3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Guide de discussion en équipe au sujet de notre engagement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DC4B7D3-3475-C448-B4C9-13B829BE2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57710-2755-44C5-A659-380A6F36418D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53385" y="1329690"/>
            <a:ext cx="4727684" cy="312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71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89838E-12E2-A843-82B4-5A5DD483B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1950"/>
            <a:ext cx="8229600" cy="323850"/>
          </a:xfrm>
        </p:spPr>
        <p:txBody>
          <a:bodyPr/>
          <a:lstStyle/>
          <a:p>
            <a:r>
              <a:rPr lang="fr-CA" dirty="0"/>
              <a:t>À VENIR</a:t>
            </a:r>
          </a:p>
        </p:txBody>
      </p:sp>
      <p:sp>
        <p:nvSpPr>
          <p:cNvPr id="36" name="Content Placeholder 35">
            <a:extLst>
              <a:ext uri="{FF2B5EF4-FFF2-40B4-BE49-F238E27FC236}">
                <a16:creationId xmlns:a16="http://schemas.microsoft.com/office/drawing/2014/main" xmlns="" id="{27E0B6C0-6A5A-9840-AF76-D6E696744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9690"/>
            <a:ext cx="6950075" cy="34251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1400" b="1" dirty="0"/>
              <a:t>APPRENDRE</a:t>
            </a:r>
          </a:p>
          <a:p>
            <a:pPr marL="0" indent="0">
              <a:buNone/>
            </a:pPr>
            <a:r>
              <a:rPr lang="fr-CA" sz="1400" dirty="0"/>
              <a:t>Aujourd'hui, l'objectif est d'apprendre à connaître notre engagement et de comprendre les comportements qui donneront vie à tout ça. Vous continuerez d'en entendre parler dans le futur.</a:t>
            </a:r>
          </a:p>
          <a:p>
            <a:pPr marL="0" indent="0">
              <a:buNone/>
            </a:pPr>
            <a:r>
              <a:rPr lang="fr-CA" sz="1400" b="1" dirty="0"/>
              <a:t>ADOPTER</a:t>
            </a:r>
          </a:p>
          <a:p>
            <a:pPr marL="0" indent="0">
              <a:buNone/>
            </a:pPr>
            <a:r>
              <a:rPr lang="fr-CA" sz="1400" dirty="0"/>
              <a:t>En allant de l'avant, nous espérons que les employés font un effort conscient pour adopter ces comportements dans leur quotidien, adoptant les valeurs qui font de nous ce que nous sommes. </a:t>
            </a:r>
          </a:p>
          <a:p>
            <a:pPr marL="0" indent="0">
              <a:buNone/>
            </a:pPr>
            <a:r>
              <a:rPr lang="fr-CA" sz="1400" b="1" dirty="0"/>
              <a:t>EN DIRECT</a:t>
            </a:r>
          </a:p>
          <a:p>
            <a:pPr marL="0" indent="0">
              <a:buNone/>
            </a:pPr>
            <a:r>
              <a:rPr lang="fr-CA" sz="1400" dirty="0"/>
              <a:t>À mesure que ces valeurs et ces comportements deviendront une partie plus importante de la façon dont nous travaillons à tous les jours, nous continuerons à trouver des façons pour les mesurer et les reconnaître.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AC0E676-2457-DF4E-A7A6-33DD56FC3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Guide de discussion en équipe au sujet de notre engagement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DC4B7D3-3475-C448-B4C9-13B829BE2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57710-2755-44C5-A659-380A6F36418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690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4651B2-BD57-E345-9474-D4CA9AE616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327150"/>
            <a:ext cx="8229600" cy="1597024"/>
          </a:xfrm>
        </p:spPr>
        <p:txBody>
          <a:bodyPr/>
          <a:lstStyle/>
          <a:p>
            <a:pPr lvl="0" algn="ctr"/>
            <a:r>
              <a:rPr lang="fr-CA" dirty="0"/>
              <a:t>Questions ou commentaires?</a:t>
            </a:r>
          </a:p>
        </p:txBody>
      </p:sp>
    </p:spTree>
    <p:extLst>
      <p:ext uri="{BB962C8B-B14F-4D97-AF65-F5344CB8AC3E}">
        <p14:creationId xmlns:p14="http://schemas.microsoft.com/office/powerpoint/2010/main" val="98879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89838E-12E2-A843-82B4-5A5DD483B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1950"/>
            <a:ext cx="3480179" cy="323850"/>
          </a:xfrm>
        </p:spPr>
        <p:txBody>
          <a:bodyPr/>
          <a:lstStyle/>
          <a:p>
            <a:r>
              <a:rPr lang="fr-CA" dirty="0"/>
              <a:t>Ordre du jour de </a:t>
            </a:r>
            <a:r>
              <a:rPr lang="pl-PL" dirty="0"/>
              <a:t/>
            </a:r>
            <a:br>
              <a:rPr lang="pl-PL" dirty="0"/>
            </a:br>
            <a:r>
              <a:rPr lang="fr-CA" dirty="0"/>
              <a:t>la séance de travail</a:t>
            </a:r>
          </a:p>
        </p:txBody>
      </p:sp>
      <p:sp>
        <p:nvSpPr>
          <p:cNvPr id="36" name="Content Placeholder 35">
            <a:extLst>
              <a:ext uri="{FF2B5EF4-FFF2-40B4-BE49-F238E27FC236}">
                <a16:creationId xmlns:a16="http://schemas.microsoft.com/office/drawing/2014/main" xmlns="" id="{27E0B6C0-6A5A-9840-AF76-D6E696744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329690"/>
            <a:ext cx="3098042" cy="34251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1400" b="1" dirty="0"/>
              <a:t>Transformation culturelle</a:t>
            </a:r>
          </a:p>
          <a:p>
            <a:pPr marL="0" indent="0">
              <a:buNone/>
            </a:pPr>
            <a:r>
              <a:rPr lang="fr-CA" sz="1400" b="1" dirty="0"/>
              <a:t>Comment nous sommes arrivés ici</a:t>
            </a:r>
          </a:p>
          <a:p>
            <a:pPr marL="0" indent="0">
              <a:buNone/>
            </a:pPr>
            <a:r>
              <a:rPr lang="fr-CA" sz="1400" b="1" dirty="0"/>
              <a:t>Présentation de : Notre engagement</a:t>
            </a:r>
          </a:p>
          <a:p>
            <a:pPr marL="0" indent="0">
              <a:buNone/>
            </a:pPr>
            <a:r>
              <a:rPr lang="fr-CA" sz="1400" b="1" dirty="0"/>
              <a:t>But, vision et mission</a:t>
            </a:r>
          </a:p>
          <a:p>
            <a:pPr marL="0" indent="0">
              <a:buNone/>
            </a:pPr>
            <a:r>
              <a:rPr lang="fr-CA" sz="1400" b="1" dirty="0"/>
              <a:t>Valeurs</a:t>
            </a:r>
          </a:p>
          <a:p>
            <a:pPr marL="0" indent="0">
              <a:buNone/>
            </a:pPr>
            <a:r>
              <a:rPr lang="fr-CA" sz="1400" b="1" dirty="0"/>
              <a:t>Comportements</a:t>
            </a:r>
          </a:p>
          <a:p>
            <a:pPr marL="0" indent="0">
              <a:buNone/>
            </a:pPr>
            <a:r>
              <a:rPr lang="fr-CA" sz="1400" b="1" dirty="0"/>
              <a:t>Activité de groupe</a:t>
            </a:r>
          </a:p>
          <a:p>
            <a:pPr marL="0" indent="0">
              <a:buNone/>
            </a:pPr>
            <a:r>
              <a:rPr lang="fr-CA" sz="1400" b="1" dirty="0"/>
              <a:t>Q&amp;R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AC0E676-2457-DF4E-A7A6-33DD56FC3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/>
              <a:t>Guide de discussion en équipe au sujet de notre engagement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DC4B7D3-3475-C448-B4C9-13B829BE2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57710-2755-44C5-A659-380A6F36418D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94A416A-62A9-454D-A097-D4026D9DC7C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56559" y="520868"/>
            <a:ext cx="5289550" cy="423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756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278D2B-F6E8-8F4B-8219-FBDD5736E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1950"/>
            <a:ext cx="6950075" cy="643890"/>
          </a:xfrm>
        </p:spPr>
        <p:txBody>
          <a:bodyPr/>
          <a:lstStyle/>
          <a:p>
            <a:r>
              <a:rPr lang="fr-CA" dirty="0"/>
              <a:t>Une transformation culturelle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33C3185-F7E3-824F-A8BE-B1C92E2F8A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1327149"/>
            <a:ext cx="3043452" cy="342582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800"/>
              </a:spcAft>
              <a:buSzPct val="90000"/>
            </a:pPr>
            <a:r>
              <a:rPr lang="fr-CA" sz="1400" dirty="0">
                <a:latin typeface="Arial" charset="0"/>
              </a:rPr>
              <a:t>Pratt &amp; Whitney a entrepris une transformation culturelle</a:t>
            </a:r>
            <a:r>
              <a:rPr dirty="0"/>
              <a:t/>
            </a:r>
            <a:br>
              <a:rPr dirty="0"/>
            </a:br>
            <a:endParaRPr lang="en-US" sz="1400" dirty="0">
              <a:latin typeface="Arial" charset="0"/>
            </a:endParaRPr>
          </a:p>
          <a:p>
            <a:pPr>
              <a:spcBef>
                <a:spcPts val="0"/>
              </a:spcBef>
              <a:spcAft>
                <a:spcPts val="800"/>
              </a:spcAft>
              <a:buSzPct val="90000"/>
            </a:pPr>
            <a:r>
              <a:rPr lang="fr-CA" sz="1400" dirty="0">
                <a:latin typeface="Arial" charset="0"/>
              </a:rPr>
              <a:t>Les employés doivent comprendre qui nous sommes et la façon dont nous travaillons avec nos clients, nos fournisseurs et entre nous</a:t>
            </a:r>
            <a:r>
              <a:rPr dirty="0"/>
              <a:t/>
            </a:r>
            <a:br>
              <a:rPr dirty="0"/>
            </a:br>
            <a:endParaRPr lang="en-US" sz="1400" dirty="0">
              <a:latin typeface="Arial" charset="0"/>
            </a:endParaRPr>
          </a:p>
          <a:p>
            <a:pPr>
              <a:spcBef>
                <a:spcPts val="0"/>
              </a:spcBef>
              <a:spcAft>
                <a:spcPts val="800"/>
              </a:spcAft>
              <a:buSzPct val="90000"/>
            </a:pPr>
            <a:r>
              <a:rPr lang="fr-CA" sz="1400" dirty="0">
                <a:latin typeface="Arial" charset="0"/>
              </a:rPr>
              <a:t>Une communication constante, transparente et opportune est essentielle à cette transformation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67DC5372-731F-1542-9BEF-CF64919AF978}"/>
              </a:ext>
            </a:extLst>
          </p:cNvPr>
          <p:cNvPicPr>
            <a:picLocks noGrp="1"/>
          </p:cNvPicPr>
          <p:nvPr>
            <p:ph sz="half" idx="2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01453" y="1327149"/>
            <a:ext cx="5084948" cy="2926080"/>
          </a:xfr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B69C053-9239-8B4A-B7E4-E66BD0C3D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Guide de discussion en équipe au sujet de notre engagement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73B01F2-87A9-B140-9485-05C559BEC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57710-2755-44C5-A659-380A6F36418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A38A488-3CB0-F041-ABB7-AD8D0CA12881}"/>
              </a:ext>
            </a:extLst>
          </p:cNvPr>
          <p:cNvSpPr txBox="1"/>
          <p:nvPr/>
        </p:nvSpPr>
        <p:spPr>
          <a:xfrm>
            <a:off x="3721767" y="1572125"/>
            <a:ext cx="2754095" cy="13716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spcAft>
                <a:spcPts val="600"/>
              </a:spcAft>
              <a:buClr>
                <a:schemeClr val="tx1"/>
              </a:buClr>
              <a:buSzPct val="100000"/>
            </a:pPr>
            <a:r>
              <a:rPr lang="fr-CA" sz="1200" dirty="0">
                <a:solidFill>
                  <a:schemeClr val="bg1"/>
                </a:solidFill>
              </a:rPr>
              <a:t>« En tant que cadres, nous sommes responsables de l’engagement du cœur et de l'esprit de nos employés, pour leur donner un plus grand sens du devoir ».</a:t>
            </a:r>
          </a:p>
          <a:p>
            <a:pPr>
              <a:spcAft>
                <a:spcPts val="600"/>
              </a:spcAft>
              <a:buClr>
                <a:schemeClr val="tx1"/>
              </a:buClr>
              <a:buSzPct val="100000"/>
            </a:pPr>
            <a:r>
              <a:rPr lang="fr-CA" sz="1200" dirty="0">
                <a:solidFill>
                  <a:schemeClr val="bg1"/>
                </a:solidFill>
              </a:rPr>
              <a:t>-Bob Leduc</a:t>
            </a:r>
          </a:p>
        </p:txBody>
      </p:sp>
    </p:spTree>
    <p:extLst>
      <p:ext uri="{BB962C8B-B14F-4D97-AF65-F5344CB8AC3E}">
        <p14:creationId xmlns:p14="http://schemas.microsoft.com/office/powerpoint/2010/main" val="299768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89838E-12E2-A843-82B4-5A5DD483B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1950"/>
            <a:ext cx="8229600" cy="323850"/>
          </a:xfrm>
        </p:spPr>
        <p:txBody>
          <a:bodyPr/>
          <a:lstStyle/>
          <a:p>
            <a:r>
              <a:rPr lang="fr-CA" dirty="0"/>
              <a:t>Comment nous sommes arrivés ici</a:t>
            </a:r>
          </a:p>
        </p:txBody>
      </p:sp>
      <p:sp>
        <p:nvSpPr>
          <p:cNvPr id="36" name="Content Placeholder 35">
            <a:extLst>
              <a:ext uri="{FF2B5EF4-FFF2-40B4-BE49-F238E27FC236}">
                <a16:creationId xmlns:a16="http://schemas.microsoft.com/office/drawing/2014/main" xmlns="" id="{27E0B6C0-6A5A-9840-AF76-D6E696744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691" y="909284"/>
            <a:ext cx="3978275" cy="3425190"/>
          </a:xfrm>
        </p:spPr>
        <p:txBody>
          <a:bodyPr>
            <a:noAutofit/>
          </a:bodyPr>
          <a:lstStyle/>
          <a:p>
            <a:r>
              <a:rPr lang="fr-CA" sz="1400" dirty="0"/>
              <a:t>Piliers de la réussite présentés en 2017</a:t>
            </a:r>
          </a:p>
          <a:p>
            <a:pPr lvl="1"/>
            <a:r>
              <a:rPr lang="fr-CA" sz="1400" dirty="0"/>
              <a:t>Pour guider les comportements des employés</a:t>
            </a:r>
          </a:p>
          <a:p>
            <a:pPr lvl="1"/>
            <a:r>
              <a:rPr lang="fr-CA" sz="1400" dirty="0"/>
              <a:t>Confusion créée entre les piliers et les valeurs et les philosophies locales</a:t>
            </a:r>
          </a:p>
          <a:p>
            <a:pPr marL="137160" lvl="1" indent="0">
              <a:buNone/>
            </a:pPr>
            <a:endParaRPr lang="en-US" sz="1400" dirty="0"/>
          </a:p>
          <a:p>
            <a:r>
              <a:rPr lang="fr-CA" sz="1400" dirty="0"/>
              <a:t>« Notre engagement » présenté en 2019</a:t>
            </a:r>
          </a:p>
          <a:p>
            <a:pPr lvl="1"/>
            <a:r>
              <a:rPr lang="fr-CA" sz="1400" dirty="0"/>
              <a:t>Simplifie qui nous sommes en combinant nos valeurs (anciennement piliers de la réussite) avec notre but, notre vision, notre mission </a:t>
            </a:r>
            <a:r>
              <a:rPr lang="pl-PL" sz="1400" dirty="0"/>
              <a:t/>
            </a:r>
            <a:br>
              <a:rPr lang="pl-PL" sz="1400" dirty="0"/>
            </a:br>
            <a:r>
              <a:rPr lang="fr-CA" sz="1400" dirty="0"/>
              <a:t>et nos comportements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AC0E676-2457-DF4E-A7A6-33DD56FC3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Guide de discussion en équipe au sujet de notre engagement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DC4B7D3-3475-C448-B4C9-13B829BE2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57710-2755-44C5-A659-380A6F36418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54749" y="402311"/>
            <a:ext cx="4449595" cy="20806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94A416A-62A9-454D-A097-D4026D9DC7C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84077" y="2508580"/>
            <a:ext cx="3190937" cy="2553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539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16">
            <a:extLst>
              <a:ext uri="{FF2B5EF4-FFF2-40B4-BE49-F238E27FC236}">
                <a16:creationId xmlns:a16="http://schemas.microsoft.com/office/drawing/2014/main" xmlns="" id="{7024AC5D-3B2A-754B-AC79-460B288E89F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fr-CA" dirty="0"/>
              <a:t>Qui nous sommes et comment nous travaillons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xmlns="" id="{632C3573-2668-3940-A4BB-CDF97B8F4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1950"/>
            <a:ext cx="8229600" cy="323850"/>
          </a:xfrm>
        </p:spPr>
        <p:txBody>
          <a:bodyPr/>
          <a:lstStyle/>
          <a:p>
            <a:r>
              <a:rPr lang="fr-CA" dirty="0"/>
              <a:t>Notre engagement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E076DACB-20E6-CE48-8042-0680558C4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56048" y="1321742"/>
            <a:ext cx="3113312" cy="3425825"/>
          </a:xfrm>
        </p:spPr>
        <p:txBody>
          <a:bodyPr>
            <a:normAutofit/>
          </a:bodyPr>
          <a:lstStyle/>
          <a:p>
            <a:r>
              <a:rPr lang="fr-CA" sz="1400" dirty="0"/>
              <a:t>Donne de la clarté et de la simplicité au système de croyances partagées de notre entreprise</a:t>
            </a:r>
          </a:p>
          <a:p>
            <a:r>
              <a:rPr lang="fr-CA" sz="1400" dirty="0"/>
              <a:t>Constitue la base de la façon dont nous créons les produits les plus sécuritaires et les plus fiables pour nos clients</a:t>
            </a:r>
          </a:p>
          <a:p>
            <a:r>
              <a:rPr lang="fr-CA" sz="1400" dirty="0"/>
              <a:t>Essentiel pour concrétiser notre vision de devenir l'entreprise aérospatiale la plus respectée au monde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F24F3F9-5B09-1A47-8FCC-7C09B6105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Guide de discussion en équipe au sujet de notre engagement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9B11D0B-6690-8A42-AB3B-650BFFCF5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57710-2755-44C5-A659-380A6F36418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3655" y="1166310"/>
            <a:ext cx="4206622" cy="3370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651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089150"/>
            <a:ext cx="9144000" cy="3054350"/>
          </a:xfrm>
          <a:prstGeom prst="rect">
            <a:avLst/>
          </a:prstGeom>
          <a:solidFill>
            <a:srgbClr val="A89968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1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AC0E676-2457-DF4E-A7A6-33DD56FC3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Guide de discussion en équipe au sujet de notre engagement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DC4B7D3-3475-C448-B4C9-13B829BE2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57710-2755-44C5-A659-380A6F36418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xmlns="" id="{833C3185-F7E3-824F-A8BE-B1C92E2F8A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50588" y="595216"/>
            <a:ext cx="4664601" cy="154806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90000"/>
              <a:buNone/>
            </a:pPr>
            <a:r>
              <a:rPr lang="fr-CA" sz="1400" dirty="0">
                <a:latin typeface="Arial" charset="0"/>
              </a:rPr>
              <a:t>Nous croyons que l'aviation est un moteur du progrès humain, un instrument pour s’élever au-dessus des frontières, connecter les gens, faire croître les économies et protéger le monde. Ensemble, nous allons plus loin </a:t>
            </a:r>
            <a:r>
              <a:rPr lang="pl-PL" sz="1400" dirty="0">
                <a:latin typeface="Arial" charset="0"/>
              </a:rPr>
              <a:t/>
            </a:r>
            <a:br>
              <a:rPr lang="pl-PL" sz="1400" dirty="0">
                <a:latin typeface="Arial" charset="0"/>
              </a:rPr>
            </a:br>
            <a:r>
              <a:rPr lang="fr-CA" sz="1400" dirty="0">
                <a:latin typeface="Arial" charset="0"/>
              </a:rPr>
              <a:t>pour nos employés, nos clients et nos partenaires pour offrir une expérience de classe mondiale.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xmlns="" id="{632C3573-2668-3940-A4BB-CDF97B8F4A3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198" y="595215"/>
            <a:ext cx="2002973" cy="1267327"/>
          </a:xfrm>
        </p:spPr>
        <p:txBody>
          <a:bodyPr anchor="ctr" anchorCtr="0"/>
          <a:lstStyle/>
          <a:p>
            <a:r>
              <a:rPr lang="fr-CA" sz="2400" dirty="0">
                <a:solidFill>
                  <a:schemeClr val="bg1"/>
                </a:solidFill>
              </a:rPr>
              <a:t>But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460171" y="616987"/>
            <a:ext cx="0" cy="1245555"/>
          </a:xfrm>
          <a:prstGeom prst="line">
            <a:avLst/>
          </a:prstGeom>
          <a:ln w="1270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xmlns="" id="{833C3185-F7E3-824F-A8BE-B1C92E2F8AA8}"/>
              </a:ext>
            </a:extLst>
          </p:cNvPr>
          <p:cNvSpPr txBox="1">
            <a:spLocks/>
          </p:cNvSpPr>
          <p:nvPr/>
        </p:nvSpPr>
        <p:spPr>
          <a:xfrm>
            <a:off x="2650589" y="2528677"/>
            <a:ext cx="3361248" cy="59355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37160" indent="-137160" algn="l" defTabSz="685800" rtl="0" eaLnBrk="1" latinLnBrk="0" hangingPunct="1">
              <a:lnSpc>
                <a:spcPct val="10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4320" indent="-13716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1480" indent="-13716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8640" indent="-13716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5800" indent="-13716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22960" indent="-13716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-13716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" indent="-13716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34440" indent="-13716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800"/>
              </a:spcAft>
              <a:buSzPct val="90000"/>
              <a:buFont typeface="Arial" panose="020B0604020202020204" pitchFamily="34" charset="0"/>
              <a:buNone/>
            </a:pPr>
            <a:r>
              <a:rPr lang="fr-CA" sz="1400" dirty="0">
                <a:solidFill>
                  <a:schemeClr val="bg1"/>
                </a:solidFill>
                <a:latin typeface="Arial" charset="0"/>
              </a:rPr>
              <a:t>Les personnes responsabilisées vont plus loin pour créer l'entreprise aérospatiale la plus respectée au monde</a:t>
            </a:r>
          </a:p>
        </p:txBody>
      </p:sp>
      <p:sp>
        <p:nvSpPr>
          <p:cNvPr id="9" name="Title 5">
            <a:extLst>
              <a:ext uri="{FF2B5EF4-FFF2-40B4-BE49-F238E27FC236}">
                <a16:creationId xmlns:a16="http://schemas.microsoft.com/office/drawing/2014/main" xmlns="" id="{632C3573-2668-3940-A4BB-CDF97B8F4A3F}"/>
              </a:ext>
            </a:extLst>
          </p:cNvPr>
          <p:cNvSpPr txBox="1">
            <a:spLocks/>
          </p:cNvSpPr>
          <p:nvPr/>
        </p:nvSpPr>
        <p:spPr>
          <a:xfrm>
            <a:off x="457198" y="2528676"/>
            <a:ext cx="2002973" cy="40907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baseline="0">
                <a:solidFill>
                  <a:srgbClr val="1F2A4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2400" dirty="0">
                <a:solidFill>
                  <a:schemeClr val="bg1"/>
                </a:solidFill>
              </a:rPr>
              <a:t>vision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460171" y="2550447"/>
            <a:ext cx="0" cy="658368"/>
          </a:xfrm>
          <a:prstGeom prst="line">
            <a:avLst/>
          </a:prstGeom>
          <a:ln w="1270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xmlns="" id="{833C3185-F7E3-824F-A8BE-B1C92E2F8AA8}"/>
              </a:ext>
            </a:extLst>
          </p:cNvPr>
          <p:cNvSpPr txBox="1">
            <a:spLocks/>
          </p:cNvSpPr>
          <p:nvPr/>
        </p:nvSpPr>
        <p:spPr>
          <a:xfrm>
            <a:off x="2650589" y="3645476"/>
            <a:ext cx="4132343" cy="7539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37160" indent="-137160" algn="l" defTabSz="685800" rtl="0" eaLnBrk="1" latinLnBrk="0" hangingPunct="1">
              <a:lnSpc>
                <a:spcPct val="10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4320" indent="-13716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1480" indent="-13716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8640" indent="-13716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5800" indent="-13716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22960" indent="-13716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-13716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" indent="-13716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34440" indent="-13716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800"/>
              </a:spcAft>
              <a:buSzPct val="90000"/>
              <a:buFont typeface="Arial" panose="020B0604020202020204" pitchFamily="34" charset="0"/>
              <a:buNone/>
            </a:pPr>
            <a:r>
              <a:rPr lang="fr-CA" sz="1400" dirty="0">
                <a:solidFill>
                  <a:schemeClr val="bg1"/>
                </a:solidFill>
                <a:latin typeface="Arial" charset="0"/>
              </a:rPr>
              <a:t>Être le choix préféré des clients pour les produits et les services grâce au leadership, à l'autonomisation, à l'innovation et à l'exécution disciplinée</a:t>
            </a:r>
          </a:p>
        </p:txBody>
      </p:sp>
      <p:sp>
        <p:nvSpPr>
          <p:cNvPr id="12" name="Title 5">
            <a:extLst>
              <a:ext uri="{FF2B5EF4-FFF2-40B4-BE49-F238E27FC236}">
                <a16:creationId xmlns:a16="http://schemas.microsoft.com/office/drawing/2014/main" xmlns="" id="{632C3573-2668-3940-A4BB-CDF97B8F4A3F}"/>
              </a:ext>
            </a:extLst>
          </p:cNvPr>
          <p:cNvSpPr txBox="1">
            <a:spLocks/>
          </p:cNvSpPr>
          <p:nvPr/>
        </p:nvSpPr>
        <p:spPr>
          <a:xfrm>
            <a:off x="457198" y="3645477"/>
            <a:ext cx="2002973" cy="62564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baseline="0">
                <a:solidFill>
                  <a:srgbClr val="1F2A4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2400">
                <a:solidFill>
                  <a:schemeClr val="bg1"/>
                </a:solidFill>
              </a:rPr>
              <a:t>mission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460171" y="3667247"/>
            <a:ext cx="0" cy="603871"/>
          </a:xfrm>
          <a:prstGeom prst="line">
            <a:avLst/>
          </a:prstGeom>
          <a:ln w="1270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2882404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AC0E676-2457-DF4E-A7A6-33DD56FC3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Guide de discussion en équipe au sujet de notre engagement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DC4B7D3-3475-C448-B4C9-13B829BE2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57710-2755-44C5-A659-380A6F36418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8" name="Content Placeholder 3">
            <a:extLst>
              <a:ext uri="{FF2B5EF4-FFF2-40B4-BE49-F238E27FC236}">
                <a16:creationId xmlns:a16="http://schemas.microsoft.com/office/drawing/2014/main" xmlns="" id="{833C3185-F7E3-824F-A8BE-B1C92E2F8AA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194499" y="1981063"/>
            <a:ext cx="3936456" cy="7184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fr-CA" sz="1400" dirty="0">
                <a:solidFill>
                  <a:schemeClr val="bg1"/>
                </a:solidFill>
              </a:rPr>
              <a:t>Bâtir une expérience employé inspirante. </a:t>
            </a:r>
            <a:r>
              <a:rPr lang="pl-PL" sz="1400" dirty="0">
                <a:solidFill>
                  <a:schemeClr val="bg1"/>
                </a:solidFill>
              </a:rPr>
              <a:t/>
            </a:r>
            <a:br>
              <a:rPr lang="pl-PL" sz="1400" dirty="0">
                <a:solidFill>
                  <a:schemeClr val="bg1"/>
                </a:solidFill>
              </a:rPr>
            </a:br>
            <a:r>
              <a:rPr lang="fr-CA" sz="1400" dirty="0">
                <a:solidFill>
                  <a:schemeClr val="bg1"/>
                </a:solidFill>
              </a:rPr>
              <a:t>Se concentrer sur l'engagement. Inculquer </a:t>
            </a:r>
            <a:r>
              <a:rPr lang="pl-PL" sz="1400" dirty="0">
                <a:solidFill>
                  <a:schemeClr val="bg1"/>
                </a:solidFill>
              </a:rPr>
              <a:t/>
            </a:r>
            <a:br>
              <a:rPr lang="pl-PL" sz="1400" dirty="0">
                <a:solidFill>
                  <a:schemeClr val="bg1"/>
                </a:solidFill>
              </a:rPr>
            </a:br>
            <a:r>
              <a:rPr lang="fr-CA" sz="1400" dirty="0">
                <a:solidFill>
                  <a:schemeClr val="bg1"/>
                </a:solidFill>
              </a:rPr>
              <a:t>un sentiment d'appartenance.</a:t>
            </a:r>
          </a:p>
        </p:txBody>
      </p:sp>
      <p:sp>
        <p:nvSpPr>
          <p:cNvPr id="29" name="Title 5">
            <a:extLst>
              <a:ext uri="{FF2B5EF4-FFF2-40B4-BE49-F238E27FC236}">
                <a16:creationId xmlns:a16="http://schemas.microsoft.com/office/drawing/2014/main" xmlns="" id="{632C3573-2668-3940-A4BB-CDF97B8F4A3F}"/>
              </a:ext>
            </a:extLst>
          </p:cNvPr>
          <p:cNvSpPr txBox="1">
            <a:spLocks/>
          </p:cNvSpPr>
          <p:nvPr/>
        </p:nvSpPr>
        <p:spPr>
          <a:xfrm>
            <a:off x="771508" y="1981063"/>
            <a:ext cx="1921590" cy="60959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baseline="0">
                <a:solidFill>
                  <a:srgbClr val="1F2A44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5000"/>
              </a:lnSpc>
            </a:pPr>
            <a:r>
              <a:rPr lang="fr-CA" sz="2400" dirty="0">
                <a:solidFill>
                  <a:schemeClr val="bg1"/>
                </a:solidFill>
              </a:rPr>
              <a:t>Autonomiser notre personnel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693098" y="1981063"/>
            <a:ext cx="0" cy="587829"/>
          </a:xfrm>
          <a:prstGeom prst="line">
            <a:avLst/>
          </a:prstGeom>
          <a:ln w="1270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36" name="Content Placeholder 3">
            <a:extLst>
              <a:ext uri="{FF2B5EF4-FFF2-40B4-BE49-F238E27FC236}">
                <a16:creationId xmlns:a16="http://schemas.microsoft.com/office/drawing/2014/main" xmlns="" id="{833C3185-F7E3-824F-A8BE-B1C92E2F8AA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194499" y="2897204"/>
            <a:ext cx="4193788" cy="60959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fr-CA" sz="1400" dirty="0">
                <a:solidFill>
                  <a:schemeClr val="bg1"/>
                </a:solidFill>
              </a:rPr>
              <a:t>Rester engagé à la conformité. </a:t>
            </a:r>
            <a:r>
              <a:t/>
            </a:r>
            <a:br/>
            <a:r>
              <a:rPr lang="fr-CA" sz="1400" dirty="0">
                <a:solidFill>
                  <a:schemeClr val="bg1"/>
                </a:solidFill>
              </a:rPr>
              <a:t>Être digne de confiance et transparent.</a:t>
            </a:r>
          </a:p>
        </p:txBody>
      </p:sp>
      <p:sp>
        <p:nvSpPr>
          <p:cNvPr id="46" name="Title 5">
            <a:extLst>
              <a:ext uri="{FF2B5EF4-FFF2-40B4-BE49-F238E27FC236}">
                <a16:creationId xmlns:a16="http://schemas.microsoft.com/office/drawing/2014/main" xmlns="" id="{632C3573-2668-3940-A4BB-CDF97B8F4A3F}"/>
              </a:ext>
            </a:extLst>
          </p:cNvPr>
          <p:cNvSpPr txBox="1">
            <a:spLocks/>
          </p:cNvSpPr>
          <p:nvPr/>
        </p:nvSpPr>
        <p:spPr>
          <a:xfrm>
            <a:off x="771508" y="2897204"/>
            <a:ext cx="1921590" cy="60959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baseline="0">
                <a:solidFill>
                  <a:srgbClr val="1F2A44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5000"/>
              </a:lnSpc>
            </a:pPr>
            <a:r>
              <a:rPr lang="fr-CA" sz="2400" dirty="0">
                <a:solidFill>
                  <a:schemeClr val="bg1"/>
                </a:solidFill>
              </a:rPr>
              <a:t>Diriger avec intégrité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2693098" y="2897204"/>
            <a:ext cx="0" cy="587829"/>
          </a:xfrm>
          <a:prstGeom prst="line">
            <a:avLst/>
          </a:prstGeom>
          <a:ln w="1270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48" name="Content Placeholder 3">
            <a:extLst>
              <a:ext uri="{FF2B5EF4-FFF2-40B4-BE49-F238E27FC236}">
                <a16:creationId xmlns:a16="http://schemas.microsoft.com/office/drawing/2014/main" xmlns="" id="{833C3185-F7E3-824F-A8BE-B1C92E2F8AA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194498" y="3877482"/>
            <a:ext cx="4984884" cy="60959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fr-CA" sz="1400" dirty="0">
                <a:solidFill>
                  <a:schemeClr val="bg1"/>
                </a:solidFill>
              </a:rPr>
              <a:t>Remplir ses engagements. Être responsable. </a:t>
            </a:r>
            <a:r>
              <a:rPr lang="pl-PL" sz="1400" dirty="0">
                <a:solidFill>
                  <a:schemeClr val="bg1"/>
                </a:solidFill>
              </a:rPr>
              <a:t/>
            </a:r>
            <a:br>
              <a:rPr lang="pl-PL" sz="1400" dirty="0">
                <a:solidFill>
                  <a:schemeClr val="bg1"/>
                </a:solidFill>
              </a:rPr>
            </a:br>
            <a:r>
              <a:rPr lang="fr-CA" sz="1400" dirty="0">
                <a:solidFill>
                  <a:schemeClr val="bg1"/>
                </a:solidFill>
              </a:rPr>
              <a:t>Modeler l’avenir avec des produits innovants.</a:t>
            </a:r>
          </a:p>
        </p:txBody>
      </p:sp>
      <p:sp>
        <p:nvSpPr>
          <p:cNvPr id="49" name="Title 5">
            <a:extLst>
              <a:ext uri="{FF2B5EF4-FFF2-40B4-BE49-F238E27FC236}">
                <a16:creationId xmlns:a16="http://schemas.microsoft.com/office/drawing/2014/main" xmlns="" id="{632C3573-2668-3940-A4BB-CDF97B8F4A3F}"/>
              </a:ext>
            </a:extLst>
          </p:cNvPr>
          <p:cNvSpPr txBox="1">
            <a:spLocks/>
          </p:cNvSpPr>
          <p:nvPr/>
        </p:nvSpPr>
        <p:spPr>
          <a:xfrm>
            <a:off x="771508" y="3877482"/>
            <a:ext cx="1921590" cy="60959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baseline="0">
                <a:solidFill>
                  <a:srgbClr val="1F2A4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2400" dirty="0">
                <a:solidFill>
                  <a:schemeClr val="bg1"/>
                </a:solidFill>
              </a:rPr>
              <a:t>Être fiable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2693098" y="3899252"/>
            <a:ext cx="0" cy="587829"/>
          </a:xfrm>
          <a:prstGeom prst="line">
            <a:avLst/>
          </a:prstGeom>
          <a:ln w="1270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xmlns="" id="{833C3185-F7E3-824F-A8BE-B1C92E2F8AA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194499" y="647700"/>
            <a:ext cx="4038814" cy="102325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fr-CA" sz="1400" dirty="0">
                <a:solidFill>
                  <a:schemeClr val="bg1"/>
                </a:solidFill>
              </a:rPr>
              <a:t>Faire attention à soi-même et aux autres. Suivre les procédures de travail sécuritaires. Reconnaître et signaler les dangers. Se concentrer sur la tâche; en cas de doute, arrêter.</a:t>
            </a:r>
          </a:p>
        </p:txBody>
      </p:sp>
      <p:sp>
        <p:nvSpPr>
          <p:cNvPr id="14" name="Title 5">
            <a:extLst>
              <a:ext uri="{FF2B5EF4-FFF2-40B4-BE49-F238E27FC236}">
                <a16:creationId xmlns:a16="http://schemas.microsoft.com/office/drawing/2014/main" xmlns="" id="{632C3573-2668-3940-A4BB-CDF97B8F4A3F}"/>
              </a:ext>
            </a:extLst>
          </p:cNvPr>
          <p:cNvSpPr txBox="1">
            <a:spLocks/>
          </p:cNvSpPr>
          <p:nvPr/>
        </p:nvSpPr>
        <p:spPr>
          <a:xfrm>
            <a:off x="771508" y="647700"/>
            <a:ext cx="1921590" cy="8382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baseline="0">
                <a:solidFill>
                  <a:srgbClr val="1F2A44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5000"/>
              </a:lnSpc>
            </a:pPr>
            <a:r>
              <a:rPr lang="fr-CA" sz="2400" dirty="0">
                <a:solidFill>
                  <a:schemeClr val="bg1"/>
                </a:solidFill>
              </a:rPr>
              <a:t>Commencer par la sécurité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2693098" y="647700"/>
            <a:ext cx="0" cy="816429"/>
          </a:xfrm>
          <a:prstGeom prst="line">
            <a:avLst/>
          </a:prstGeom>
          <a:ln w="1270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27" name="Title 5">
            <a:extLst>
              <a:ext uri="{FF2B5EF4-FFF2-40B4-BE49-F238E27FC236}">
                <a16:creationId xmlns:a16="http://schemas.microsoft.com/office/drawing/2014/main" xmlns="" id="{632C3573-2668-3940-A4BB-CDF97B8F4A3F}"/>
              </a:ext>
            </a:extLst>
          </p:cNvPr>
          <p:cNvSpPr txBox="1">
            <a:spLocks/>
          </p:cNvSpPr>
          <p:nvPr/>
        </p:nvSpPr>
        <p:spPr>
          <a:xfrm>
            <a:off x="453990" y="0"/>
            <a:ext cx="1307436" cy="6477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baseline="0">
                <a:solidFill>
                  <a:srgbClr val="1F2A44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sz="2400" dirty="0">
                <a:solidFill>
                  <a:schemeClr val="bg1"/>
                </a:solidFill>
              </a:rPr>
              <a:t>VALEURS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453991" y="522057"/>
            <a:ext cx="1307442" cy="0"/>
          </a:xfrm>
          <a:prstGeom prst="line">
            <a:avLst/>
          </a:prstGeom>
          <a:ln w="1270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1971447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AC0E676-2457-DF4E-A7A6-33DD56FC3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dirty="0"/>
              <a:t>Guide de discussion en équipe au sujet de notre engagement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DC4B7D3-3475-C448-B4C9-13B829BE2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57710-2755-44C5-A659-380A6F36418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8" name="Content Placeholder 3">
            <a:extLst>
              <a:ext uri="{FF2B5EF4-FFF2-40B4-BE49-F238E27FC236}">
                <a16:creationId xmlns:a16="http://schemas.microsoft.com/office/drawing/2014/main" xmlns="" id="{833C3185-F7E3-824F-A8BE-B1C92E2F8AA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194499" y="2115533"/>
            <a:ext cx="3486080" cy="7184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fr-CA" sz="1400" dirty="0">
                <a:solidFill>
                  <a:schemeClr val="bg1"/>
                </a:solidFill>
              </a:rPr>
              <a:t>Renforcer notre marque. Partager notre histoire mondiale. Être des ambassadeurs de Pratt &amp; Whitney.</a:t>
            </a:r>
          </a:p>
        </p:txBody>
      </p:sp>
      <p:sp>
        <p:nvSpPr>
          <p:cNvPr id="29" name="Title 5">
            <a:extLst>
              <a:ext uri="{FF2B5EF4-FFF2-40B4-BE49-F238E27FC236}">
                <a16:creationId xmlns:a16="http://schemas.microsoft.com/office/drawing/2014/main" xmlns="" id="{632C3573-2668-3940-A4BB-CDF97B8F4A3F}"/>
              </a:ext>
            </a:extLst>
          </p:cNvPr>
          <p:cNvSpPr txBox="1">
            <a:spLocks/>
          </p:cNvSpPr>
          <p:nvPr/>
        </p:nvSpPr>
        <p:spPr>
          <a:xfrm>
            <a:off x="771508" y="2115533"/>
            <a:ext cx="1921590" cy="60959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baseline="0">
                <a:solidFill>
                  <a:srgbClr val="1F2A44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5000"/>
              </a:lnSpc>
            </a:pPr>
            <a:r>
              <a:rPr lang="fr-CA" sz="2400" dirty="0">
                <a:solidFill>
                  <a:schemeClr val="bg1"/>
                </a:solidFill>
              </a:rPr>
              <a:t>S'approprier notre histoire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693098" y="2115533"/>
            <a:ext cx="0" cy="587829"/>
          </a:xfrm>
          <a:prstGeom prst="line">
            <a:avLst/>
          </a:prstGeom>
          <a:ln w="1270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36" name="Content Placeholder 3">
            <a:extLst>
              <a:ext uri="{FF2B5EF4-FFF2-40B4-BE49-F238E27FC236}">
                <a16:creationId xmlns:a16="http://schemas.microsoft.com/office/drawing/2014/main" xmlns="" id="{833C3185-F7E3-824F-A8BE-B1C92E2F8AA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194499" y="3300614"/>
            <a:ext cx="3595260" cy="60959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fr-CA" sz="1400" dirty="0">
                <a:solidFill>
                  <a:schemeClr val="bg1"/>
                </a:solidFill>
              </a:rPr>
              <a:t>Prioriser les ressources. Diriger la prise de décision. Appliquer les mesures. Traiter les affaires comme s’il s’agissait des nôtres.</a:t>
            </a:r>
          </a:p>
        </p:txBody>
      </p:sp>
      <p:sp>
        <p:nvSpPr>
          <p:cNvPr id="46" name="Title 5">
            <a:extLst>
              <a:ext uri="{FF2B5EF4-FFF2-40B4-BE49-F238E27FC236}">
                <a16:creationId xmlns:a16="http://schemas.microsoft.com/office/drawing/2014/main" xmlns="" id="{632C3573-2668-3940-A4BB-CDF97B8F4A3F}"/>
              </a:ext>
            </a:extLst>
          </p:cNvPr>
          <p:cNvSpPr txBox="1">
            <a:spLocks/>
          </p:cNvSpPr>
          <p:nvPr/>
        </p:nvSpPr>
        <p:spPr>
          <a:xfrm>
            <a:off x="771508" y="3300614"/>
            <a:ext cx="1921590" cy="60959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baseline="0">
                <a:solidFill>
                  <a:srgbClr val="1F2A44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5000"/>
              </a:lnSpc>
            </a:pPr>
            <a:r>
              <a:rPr lang="fr-CA" sz="2400" dirty="0">
                <a:solidFill>
                  <a:schemeClr val="bg1"/>
                </a:solidFill>
              </a:rPr>
              <a:t>Stimuler la rentabilité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2693098" y="3300614"/>
            <a:ext cx="0" cy="587829"/>
          </a:xfrm>
          <a:prstGeom prst="line">
            <a:avLst/>
          </a:prstGeom>
          <a:ln w="1270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xmlns="" id="{833C3185-F7E3-824F-A8BE-B1C92E2F8AA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194499" y="647700"/>
            <a:ext cx="3595262" cy="102325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fr-CA" sz="1400" dirty="0">
                <a:solidFill>
                  <a:schemeClr val="bg1"/>
                </a:solidFill>
              </a:rPr>
              <a:t>Bâtir la force à partir de l'intérieur. Inculquer la qualité et la sécurité dans ce que nous faisons et dans la façon dont nous travaillons.</a:t>
            </a:r>
          </a:p>
        </p:txBody>
      </p:sp>
      <p:sp>
        <p:nvSpPr>
          <p:cNvPr id="14" name="Title 5">
            <a:extLst>
              <a:ext uri="{FF2B5EF4-FFF2-40B4-BE49-F238E27FC236}">
                <a16:creationId xmlns:a16="http://schemas.microsoft.com/office/drawing/2014/main" xmlns="" id="{632C3573-2668-3940-A4BB-CDF97B8F4A3F}"/>
              </a:ext>
            </a:extLst>
          </p:cNvPr>
          <p:cNvSpPr txBox="1">
            <a:spLocks/>
          </p:cNvSpPr>
          <p:nvPr/>
        </p:nvSpPr>
        <p:spPr>
          <a:xfrm>
            <a:off x="771508" y="647700"/>
            <a:ext cx="1921590" cy="8382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baseline="0">
                <a:solidFill>
                  <a:srgbClr val="1F2A44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5000"/>
              </a:lnSpc>
            </a:pPr>
            <a:r>
              <a:rPr lang="fr-CA" sz="2400" dirty="0">
                <a:solidFill>
                  <a:schemeClr val="bg1"/>
                </a:solidFill>
              </a:rPr>
              <a:t>Concevoir </a:t>
            </a:r>
            <a:r>
              <a:rPr lang="pl-PL" sz="2400" dirty="0">
                <a:solidFill>
                  <a:schemeClr val="bg1"/>
                </a:solidFill>
              </a:rPr>
              <a:t/>
            </a:r>
            <a:br>
              <a:rPr lang="pl-PL" sz="2400" dirty="0">
                <a:solidFill>
                  <a:schemeClr val="bg1"/>
                </a:solidFill>
              </a:rPr>
            </a:br>
            <a:r>
              <a:rPr lang="fr-CA" sz="2400" dirty="0">
                <a:solidFill>
                  <a:schemeClr val="bg1"/>
                </a:solidFill>
              </a:rPr>
              <a:t>la qualité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2693098" y="647700"/>
            <a:ext cx="0" cy="816429"/>
          </a:xfrm>
          <a:prstGeom prst="line">
            <a:avLst/>
          </a:prstGeom>
          <a:ln w="1270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27" name="Title 5">
            <a:extLst>
              <a:ext uri="{FF2B5EF4-FFF2-40B4-BE49-F238E27FC236}">
                <a16:creationId xmlns:a16="http://schemas.microsoft.com/office/drawing/2014/main" xmlns="" id="{632C3573-2668-3940-A4BB-CDF97B8F4A3F}"/>
              </a:ext>
            </a:extLst>
          </p:cNvPr>
          <p:cNvSpPr txBox="1">
            <a:spLocks/>
          </p:cNvSpPr>
          <p:nvPr/>
        </p:nvSpPr>
        <p:spPr>
          <a:xfrm>
            <a:off x="440055" y="0"/>
            <a:ext cx="1321378" cy="6477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baseline="0">
                <a:solidFill>
                  <a:srgbClr val="1F2A44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sz="2400" dirty="0">
                <a:solidFill>
                  <a:schemeClr val="bg1"/>
                </a:solidFill>
              </a:rPr>
              <a:t>VALEURS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453991" y="522057"/>
            <a:ext cx="1307442" cy="0"/>
          </a:xfrm>
          <a:prstGeom prst="line">
            <a:avLst/>
          </a:prstGeom>
          <a:ln w="1270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19" name="Title 5">
            <a:extLst>
              <a:ext uri="{FF2B5EF4-FFF2-40B4-BE49-F238E27FC236}">
                <a16:creationId xmlns:a16="http://schemas.microsoft.com/office/drawing/2014/main" xmlns="" id="{632C3573-2668-3940-A4BB-CDF97B8F4A3F}"/>
              </a:ext>
            </a:extLst>
          </p:cNvPr>
          <p:cNvSpPr txBox="1">
            <a:spLocks/>
          </p:cNvSpPr>
          <p:nvPr/>
        </p:nvSpPr>
        <p:spPr>
          <a:xfrm>
            <a:off x="8256355" y="930729"/>
            <a:ext cx="3201990" cy="60959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baseline="0">
                <a:solidFill>
                  <a:srgbClr val="1F2A44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22" name="Title 5">
            <a:extLst>
              <a:ext uri="{FF2B5EF4-FFF2-40B4-BE49-F238E27FC236}">
                <a16:creationId xmlns:a16="http://schemas.microsoft.com/office/drawing/2014/main" xmlns="" id="{632C3573-2668-3940-A4BB-CDF97B8F4A3F}"/>
              </a:ext>
            </a:extLst>
          </p:cNvPr>
          <p:cNvSpPr txBox="1">
            <a:spLocks/>
          </p:cNvSpPr>
          <p:nvPr/>
        </p:nvSpPr>
        <p:spPr>
          <a:xfrm>
            <a:off x="8237105" y="2264092"/>
            <a:ext cx="3201990" cy="60959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baseline="0">
                <a:solidFill>
                  <a:srgbClr val="1F2A44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25" name="Title 5">
            <a:extLst>
              <a:ext uri="{FF2B5EF4-FFF2-40B4-BE49-F238E27FC236}">
                <a16:creationId xmlns:a16="http://schemas.microsoft.com/office/drawing/2014/main" xmlns="" id="{632C3573-2668-3940-A4BB-CDF97B8F4A3F}"/>
              </a:ext>
            </a:extLst>
          </p:cNvPr>
          <p:cNvSpPr txBox="1">
            <a:spLocks/>
          </p:cNvSpPr>
          <p:nvPr/>
        </p:nvSpPr>
        <p:spPr>
          <a:xfrm>
            <a:off x="8256355" y="3180233"/>
            <a:ext cx="3201990" cy="60959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baseline="0">
                <a:solidFill>
                  <a:srgbClr val="1F2A44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74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AC0E676-2457-DF4E-A7A6-33DD56FC3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Guide de discussion en équipe au sujet de notre engagement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DC4B7D3-3475-C448-B4C9-13B829BE2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57710-2755-44C5-A659-380A6F36418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5" name="Content Placeholder 3">
            <a:extLst>
              <a:ext uri="{FF2B5EF4-FFF2-40B4-BE49-F238E27FC236}">
                <a16:creationId xmlns:a16="http://schemas.microsoft.com/office/drawing/2014/main" xmlns="" id="{833C3185-F7E3-824F-A8BE-B1C92E2F8AA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194499" y="1981063"/>
            <a:ext cx="4025168" cy="7184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fr-CA" sz="1400" dirty="0">
                <a:solidFill>
                  <a:schemeClr val="bg1"/>
                </a:solidFill>
              </a:rPr>
              <a:t>Se soutenir entre nous. Être ouvert aux opinions des autres. Parler les uns pour les autres.</a:t>
            </a:r>
          </a:p>
        </p:txBody>
      </p:sp>
      <p:sp>
        <p:nvSpPr>
          <p:cNvPr id="36" name="Title 5">
            <a:extLst>
              <a:ext uri="{FF2B5EF4-FFF2-40B4-BE49-F238E27FC236}">
                <a16:creationId xmlns:a16="http://schemas.microsoft.com/office/drawing/2014/main" xmlns="" id="{632C3573-2668-3940-A4BB-CDF97B8F4A3F}"/>
              </a:ext>
            </a:extLst>
          </p:cNvPr>
          <p:cNvSpPr txBox="1">
            <a:spLocks/>
          </p:cNvSpPr>
          <p:nvPr/>
        </p:nvSpPr>
        <p:spPr>
          <a:xfrm>
            <a:off x="771507" y="1981063"/>
            <a:ext cx="2002973" cy="60959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baseline="0">
                <a:solidFill>
                  <a:srgbClr val="1F2A4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2400" dirty="0">
                <a:solidFill>
                  <a:schemeClr val="bg1"/>
                </a:solidFill>
              </a:rPr>
              <a:t>COLLABORER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2693098" y="1981063"/>
            <a:ext cx="0" cy="587829"/>
          </a:xfrm>
          <a:prstGeom prst="line">
            <a:avLst/>
          </a:prstGeom>
          <a:ln w="1270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38" name="Content Placeholder 3">
            <a:extLst>
              <a:ext uri="{FF2B5EF4-FFF2-40B4-BE49-F238E27FC236}">
                <a16:creationId xmlns:a16="http://schemas.microsoft.com/office/drawing/2014/main" xmlns="" id="{833C3185-F7E3-824F-A8BE-B1C92E2F8AA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194499" y="2897204"/>
            <a:ext cx="3322307" cy="60959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fr-CA" sz="1400" dirty="0">
                <a:solidFill>
                  <a:schemeClr val="bg1"/>
                </a:solidFill>
              </a:rPr>
              <a:t>Être authentique. Écouter d'abord. Prendre la responsabilité des résultats.</a:t>
            </a:r>
          </a:p>
        </p:txBody>
      </p:sp>
      <p:sp>
        <p:nvSpPr>
          <p:cNvPr id="39" name="Title 5">
            <a:extLst>
              <a:ext uri="{FF2B5EF4-FFF2-40B4-BE49-F238E27FC236}">
                <a16:creationId xmlns:a16="http://schemas.microsoft.com/office/drawing/2014/main" xmlns="" id="{632C3573-2668-3940-A4BB-CDF97B8F4A3F}"/>
              </a:ext>
            </a:extLst>
          </p:cNvPr>
          <p:cNvSpPr txBox="1">
            <a:spLocks/>
          </p:cNvSpPr>
          <p:nvPr/>
        </p:nvSpPr>
        <p:spPr>
          <a:xfrm>
            <a:off x="771507" y="2897204"/>
            <a:ext cx="2002973" cy="60959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baseline="0">
                <a:solidFill>
                  <a:srgbClr val="1F2A44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5000"/>
              </a:lnSpc>
            </a:pPr>
            <a:r>
              <a:rPr lang="fr-CA" sz="2400" dirty="0">
                <a:solidFill>
                  <a:schemeClr val="bg1"/>
                </a:solidFill>
              </a:rPr>
              <a:t>FAIRE CONFIANCE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2693098" y="2897204"/>
            <a:ext cx="0" cy="587829"/>
          </a:xfrm>
          <a:prstGeom prst="line">
            <a:avLst/>
          </a:prstGeom>
          <a:ln w="1270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693098" y="3899252"/>
            <a:ext cx="0" cy="587829"/>
          </a:xfrm>
          <a:prstGeom prst="line">
            <a:avLst/>
          </a:prstGeom>
          <a:ln w="1270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44" name="Content Placeholder 3">
            <a:extLst>
              <a:ext uri="{FF2B5EF4-FFF2-40B4-BE49-F238E27FC236}">
                <a16:creationId xmlns:a16="http://schemas.microsoft.com/office/drawing/2014/main" xmlns="" id="{833C3185-F7E3-824F-A8BE-B1C92E2F8AA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194499" y="647700"/>
            <a:ext cx="3683974" cy="102325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fr-CA" sz="1400" dirty="0">
                <a:solidFill>
                  <a:schemeClr val="bg1"/>
                </a:solidFill>
              </a:rPr>
              <a:t>Donner l’exemple. Communiquer ouvertement et honnêtement. Obtenir et démontrer de la reconnaissance.</a:t>
            </a:r>
          </a:p>
        </p:txBody>
      </p:sp>
      <p:sp>
        <p:nvSpPr>
          <p:cNvPr id="45" name="Title 5">
            <a:extLst>
              <a:ext uri="{FF2B5EF4-FFF2-40B4-BE49-F238E27FC236}">
                <a16:creationId xmlns:a16="http://schemas.microsoft.com/office/drawing/2014/main" xmlns="" id="{632C3573-2668-3940-A4BB-CDF97B8F4A3F}"/>
              </a:ext>
            </a:extLst>
          </p:cNvPr>
          <p:cNvSpPr txBox="1">
            <a:spLocks/>
          </p:cNvSpPr>
          <p:nvPr/>
        </p:nvSpPr>
        <p:spPr>
          <a:xfrm>
            <a:off x="771507" y="647700"/>
            <a:ext cx="2002973" cy="8382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baseline="0">
                <a:solidFill>
                  <a:srgbClr val="1F2A4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2400" dirty="0">
                <a:solidFill>
                  <a:schemeClr val="bg1"/>
                </a:solidFill>
              </a:rPr>
              <a:t>RESPECT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2693098" y="647700"/>
            <a:ext cx="0" cy="816429"/>
          </a:xfrm>
          <a:prstGeom prst="line">
            <a:avLst/>
          </a:prstGeom>
          <a:ln w="1270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47" name="Content Placeholder 3">
            <a:extLst>
              <a:ext uri="{FF2B5EF4-FFF2-40B4-BE49-F238E27FC236}">
                <a16:creationId xmlns:a16="http://schemas.microsoft.com/office/drawing/2014/main" xmlns="" id="{833C3185-F7E3-824F-A8BE-B1C92E2F8AA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178082" y="3880992"/>
            <a:ext cx="4041585" cy="102325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0" indent="0">
              <a:buClr>
                <a:schemeClr val="tx1"/>
              </a:buClr>
              <a:buSzPct val="100000"/>
              <a:buNone/>
            </a:pPr>
            <a:r>
              <a:rPr lang="fr-CA" sz="1400" dirty="0">
                <a:solidFill>
                  <a:schemeClr val="bg1"/>
                </a:solidFill>
              </a:rPr>
              <a:t>Sortir des sentiers battus. Prendre et récompenser des risques judicieux. Être curieux et promouvoir une culture évolutive.</a:t>
            </a:r>
          </a:p>
        </p:txBody>
      </p:sp>
      <p:sp>
        <p:nvSpPr>
          <p:cNvPr id="48" name="Title 5">
            <a:extLst>
              <a:ext uri="{FF2B5EF4-FFF2-40B4-BE49-F238E27FC236}">
                <a16:creationId xmlns:a16="http://schemas.microsoft.com/office/drawing/2014/main" xmlns="" id="{632C3573-2668-3940-A4BB-CDF97B8F4A3F}"/>
              </a:ext>
            </a:extLst>
          </p:cNvPr>
          <p:cNvSpPr txBox="1">
            <a:spLocks/>
          </p:cNvSpPr>
          <p:nvPr/>
        </p:nvSpPr>
        <p:spPr>
          <a:xfrm>
            <a:off x="755091" y="3655904"/>
            <a:ext cx="2002973" cy="8382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baseline="0">
                <a:solidFill>
                  <a:srgbClr val="1F2A4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2400" dirty="0">
                <a:solidFill>
                  <a:schemeClr val="bg1"/>
                </a:solidFill>
              </a:rPr>
              <a:t>Innover</a:t>
            </a:r>
          </a:p>
        </p:txBody>
      </p:sp>
      <p:sp>
        <p:nvSpPr>
          <p:cNvPr id="18" name="Title 5">
            <a:extLst>
              <a:ext uri="{FF2B5EF4-FFF2-40B4-BE49-F238E27FC236}">
                <a16:creationId xmlns:a16="http://schemas.microsoft.com/office/drawing/2014/main" xmlns="" id="{B94C691C-8454-40A3-A7E4-1B3B4DEC1BCA}"/>
              </a:ext>
            </a:extLst>
          </p:cNvPr>
          <p:cNvSpPr txBox="1">
            <a:spLocks/>
          </p:cNvSpPr>
          <p:nvPr/>
        </p:nvSpPr>
        <p:spPr>
          <a:xfrm>
            <a:off x="177026" y="1905"/>
            <a:ext cx="2303284" cy="6477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baseline="0">
                <a:solidFill>
                  <a:srgbClr val="1F2A44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sz="2300" dirty="0">
                <a:solidFill>
                  <a:schemeClr val="bg1"/>
                </a:solidFill>
              </a:rPr>
              <a:t>COMPORTEMENTS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E0B70797-8DA7-4016-9A2F-1E5309D0C81A}"/>
              </a:ext>
            </a:extLst>
          </p:cNvPr>
          <p:cNvCxnSpPr>
            <a:cxnSpLocks/>
          </p:cNvCxnSpPr>
          <p:nvPr/>
        </p:nvCxnSpPr>
        <p:spPr>
          <a:xfrm>
            <a:off x="232271" y="522057"/>
            <a:ext cx="2185174" cy="0"/>
          </a:xfrm>
          <a:prstGeom prst="line">
            <a:avLst/>
          </a:prstGeom>
          <a:ln w="1270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514680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W">
  <a:themeElements>
    <a:clrScheme name="PW">
      <a:dk1>
        <a:srgbClr val="000000"/>
      </a:dk1>
      <a:lt1>
        <a:srgbClr val="FFFFFF"/>
      </a:lt1>
      <a:dk2>
        <a:srgbClr val="00A9E0"/>
      </a:dk2>
      <a:lt2>
        <a:srgbClr val="A89968"/>
      </a:lt2>
      <a:accent1>
        <a:srgbClr val="1F2A44"/>
      </a:accent1>
      <a:accent2>
        <a:srgbClr val="00A9E0"/>
      </a:accent2>
      <a:accent3>
        <a:srgbClr val="BABBB1"/>
      </a:accent3>
      <a:accent4>
        <a:srgbClr val="F2CD00"/>
      </a:accent4>
      <a:accent5>
        <a:srgbClr val="A89968"/>
      </a:accent5>
      <a:accent6>
        <a:srgbClr val="994878"/>
      </a:accent6>
      <a:hlink>
        <a:srgbClr val="00A9E0"/>
      </a:hlink>
      <a:folHlink>
        <a:srgbClr val="00A9E0"/>
      </a:folHlink>
    </a:clrScheme>
    <a:fontScheme name="PW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PW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90500" dist="63500" dir="2700000" algn="br" rotWithShape="0">
              <a:srgbClr val="000000">
                <a:alpha val="4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ln>
          <a:noFill/>
        </a:ln>
      </a:spPr>
      <a:bodyPr/>
      <a:lstStyle>
        <a:defPPr algn="ctr">
          <a:lnSpc>
            <a:spcPct val="100000"/>
          </a:lnSpc>
          <a:defRPr sz="1100"/>
        </a:defPPr>
      </a:lstStyle>
      <a:style>
        <a:lnRef idx="0">
          <a:schemeClr val="accent1"/>
        </a:lnRef>
        <a:fillRef idx="1">
          <a:schemeClr val="accent1"/>
        </a:fillRef>
        <a:effectRef idx="0">
          <a:srgbClr val="000000"/>
        </a:effectRef>
        <a:fontRef idx="minor">
          <a:schemeClr val="lt1"/>
        </a:fontRef>
      </a:style>
    </a:spDef>
    <a:lnDef>
      <a:spPr>
        <a:ln w="12700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rgbClr val="000000"/>
        </a:effectRef>
        <a:fontRef idx="minor">
          <a:schemeClr val="lt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137160" indent="-137160">
          <a:lnSpc>
            <a:spcPct val="100000"/>
          </a:lnSpc>
          <a:spcBef>
            <a:spcPts val="900"/>
          </a:spcBef>
          <a:buClr>
            <a:schemeClr val="tx1"/>
          </a:buClr>
          <a:buSzPct val="100000"/>
          <a:buFont typeface="Arial"/>
          <a:buChar char="•"/>
          <a:defRPr sz="1100"/>
        </a:defPPr>
      </a:lstStyle>
    </a:txDef>
  </a:objectDefaults>
  <a:extraClrSchemeLst/>
  <a:custClrLst>
    <a:custClr name="PW Blue">
      <a:srgbClr val="1F2A44"/>
    </a:custClr>
    <a:custClr name="PW Sky Blue">
      <a:srgbClr val="00A9E0"/>
    </a:custClr>
    <a:custClr name="PW Gray">
      <a:srgbClr val="BABBB1"/>
    </a:custClr>
    <a:custClr name="PW Yellow">
      <a:srgbClr val="F2CD00"/>
    </a:custClr>
    <a:custClr name="PW Gold">
      <a:srgbClr val="A89968"/>
    </a:custClr>
    <a:custClr name="PW Purple">
      <a:srgbClr val="994878"/>
    </a:custClr>
    <a:custClr>
      <a:srgbClr val="E0A526"/>
    </a:custClr>
    <a:custClr>
      <a:srgbClr val="5B618F"/>
    </a:custClr>
    <a:custClr>
      <a:srgbClr val="34B78F"/>
    </a:custClr>
    <a:custClr>
      <a:srgbClr val="DA291C"/>
    </a:custClr>
  </a:custClrLst>
  <a:extLst>
    <a:ext uri="{05A4C25C-085E-4340-85A3-A5531E510DB2}">
      <thm15:themeFamily xmlns:thm15="http://schemas.microsoft.com/office/thememl/2012/main" xmlns="" name="Presentation8" id="{0BF02EEF-B9F0-2B45-B7AE-DB7127AEB584}" vid="{A2225CFB-859D-5248-887B-F3181D13953D}"/>
    </a:ext>
  </a:extLst>
</a:theme>
</file>

<file path=ppt/theme/theme2.xml><?xml version="1.0" encoding="utf-8"?>
<a:theme xmlns:a="http://schemas.openxmlformats.org/drawingml/2006/main" name="PW">
  <a:themeElements>
    <a:clrScheme name="PW">
      <a:dk1>
        <a:srgbClr val="000000"/>
      </a:dk1>
      <a:lt1>
        <a:srgbClr val="FFFFFF"/>
      </a:lt1>
      <a:dk2>
        <a:srgbClr val="00A9E0"/>
      </a:dk2>
      <a:lt2>
        <a:srgbClr val="A89968"/>
      </a:lt2>
      <a:accent1>
        <a:srgbClr val="1F2A44"/>
      </a:accent1>
      <a:accent2>
        <a:srgbClr val="00A9E0"/>
      </a:accent2>
      <a:accent3>
        <a:srgbClr val="BABBB1"/>
      </a:accent3>
      <a:accent4>
        <a:srgbClr val="F2CD00"/>
      </a:accent4>
      <a:accent5>
        <a:srgbClr val="A89968"/>
      </a:accent5>
      <a:accent6>
        <a:srgbClr val="994878"/>
      </a:accent6>
      <a:hlink>
        <a:srgbClr val="00A9E0"/>
      </a:hlink>
      <a:folHlink>
        <a:srgbClr val="00A9E0"/>
      </a:folHlink>
    </a:clrScheme>
    <a:fontScheme name="PW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PW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90500" dist="63500" dir="2700000" algn="br" rotWithShape="0">
              <a:srgbClr val="000000">
                <a:alpha val="4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ln>
          <a:noFill/>
        </a:ln>
      </a:spPr>
      <a:bodyPr/>
      <a:lstStyle>
        <a:defPPr algn="ctr">
          <a:lnSpc>
            <a:spcPct val="100000"/>
          </a:lnSpc>
          <a:defRPr sz="1100"/>
        </a:defPPr>
      </a:lstStyle>
      <a:style>
        <a:lnRef idx="0">
          <a:schemeClr val="accent1"/>
        </a:lnRef>
        <a:fillRef idx="1">
          <a:schemeClr val="accent1"/>
        </a:fillRef>
        <a:effectRef idx="0">
          <a:srgbClr val="000000"/>
        </a:effectRef>
        <a:fontRef idx="minor">
          <a:schemeClr val="lt1"/>
        </a:fontRef>
      </a:style>
    </a:spDef>
    <a:lnDef>
      <a:spPr>
        <a:ln w="12700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rgbClr val="000000"/>
        </a:effectRef>
        <a:fontRef idx="minor">
          <a:schemeClr val="lt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137160" indent="-137160">
          <a:lnSpc>
            <a:spcPct val="100000"/>
          </a:lnSpc>
          <a:spcBef>
            <a:spcPts val="900"/>
          </a:spcBef>
          <a:buClr>
            <a:schemeClr val="tx1"/>
          </a:buClr>
          <a:buSzPct val="100000"/>
          <a:buFont typeface="Arial"/>
          <a:buChar char="•"/>
          <a:defRPr sz="1100"/>
        </a:defPPr>
      </a:lstStyle>
    </a:txDef>
  </a:objectDefaults>
  <a:extraClrSchemeLst/>
  <a:custClrLst>
    <a:custClr name="PW Blue">
      <a:srgbClr val="1F2A44"/>
    </a:custClr>
    <a:custClr name="PW Sky Blue">
      <a:srgbClr val="00A9E0"/>
    </a:custClr>
    <a:custClr name="PW Gray">
      <a:srgbClr val="BABBB1"/>
    </a:custClr>
    <a:custClr name="PW Yellow">
      <a:srgbClr val="F2CD00"/>
    </a:custClr>
    <a:custClr name="PW Gold">
      <a:srgbClr val="A89968"/>
    </a:custClr>
    <a:custClr name="PW Purple">
      <a:srgbClr val="994878"/>
    </a:custClr>
    <a:custClr>
      <a:srgbClr val="E0A526"/>
    </a:custClr>
    <a:custClr>
      <a:srgbClr val="5B618F"/>
    </a:custClr>
    <a:custClr>
      <a:srgbClr val="34B78F"/>
    </a:custClr>
    <a:custClr>
      <a:srgbClr val="DA291C"/>
    </a:custClr>
  </a:custClrLst>
</a:theme>
</file>

<file path=ppt/theme/theme3.xml><?xml version="1.0" encoding="utf-8"?>
<a:theme xmlns:a="http://schemas.openxmlformats.org/drawingml/2006/main" name="PW">
  <a:themeElements>
    <a:clrScheme name="PW">
      <a:dk1>
        <a:srgbClr val="000000"/>
      </a:dk1>
      <a:lt1>
        <a:srgbClr val="FFFFFF"/>
      </a:lt1>
      <a:dk2>
        <a:srgbClr val="00A9E0"/>
      </a:dk2>
      <a:lt2>
        <a:srgbClr val="A89968"/>
      </a:lt2>
      <a:accent1>
        <a:srgbClr val="1F2A44"/>
      </a:accent1>
      <a:accent2>
        <a:srgbClr val="00A9E0"/>
      </a:accent2>
      <a:accent3>
        <a:srgbClr val="BABBB1"/>
      </a:accent3>
      <a:accent4>
        <a:srgbClr val="F2CD00"/>
      </a:accent4>
      <a:accent5>
        <a:srgbClr val="A89968"/>
      </a:accent5>
      <a:accent6>
        <a:srgbClr val="994878"/>
      </a:accent6>
      <a:hlink>
        <a:srgbClr val="00A9E0"/>
      </a:hlink>
      <a:folHlink>
        <a:srgbClr val="00A9E0"/>
      </a:folHlink>
    </a:clrScheme>
    <a:fontScheme name="PW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PW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90500" dist="63500" dir="2700000" algn="br" rotWithShape="0">
              <a:srgbClr val="000000">
                <a:alpha val="4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ln>
          <a:noFill/>
        </a:ln>
      </a:spPr>
      <a:bodyPr/>
      <a:lstStyle>
        <a:defPPr algn="ctr">
          <a:lnSpc>
            <a:spcPct val="100000"/>
          </a:lnSpc>
          <a:defRPr sz="1100"/>
        </a:defPPr>
      </a:lstStyle>
      <a:style>
        <a:lnRef idx="0">
          <a:schemeClr val="accent1"/>
        </a:lnRef>
        <a:fillRef idx="1">
          <a:schemeClr val="accent1"/>
        </a:fillRef>
        <a:effectRef idx="0">
          <a:srgbClr val="000000"/>
        </a:effectRef>
        <a:fontRef idx="minor">
          <a:schemeClr val="lt1"/>
        </a:fontRef>
      </a:style>
    </a:spDef>
    <a:lnDef>
      <a:spPr>
        <a:ln w="12700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rgbClr val="000000"/>
        </a:effectRef>
        <a:fontRef idx="minor">
          <a:schemeClr val="lt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137160" indent="-137160">
          <a:lnSpc>
            <a:spcPct val="100000"/>
          </a:lnSpc>
          <a:spcBef>
            <a:spcPts val="900"/>
          </a:spcBef>
          <a:buClr>
            <a:schemeClr val="tx1"/>
          </a:buClr>
          <a:buSzPct val="100000"/>
          <a:buFont typeface="Arial"/>
          <a:buChar char="•"/>
          <a:defRPr sz="1100"/>
        </a:defPPr>
      </a:lstStyle>
    </a:txDef>
  </a:objectDefaults>
  <a:extraClrSchemeLst/>
  <a:custClrLst>
    <a:custClr name="PW Blue">
      <a:srgbClr val="1F2A44"/>
    </a:custClr>
    <a:custClr name="PW Sky Blue">
      <a:srgbClr val="00A9E0"/>
    </a:custClr>
    <a:custClr name="PW Gray">
      <a:srgbClr val="BABBB1"/>
    </a:custClr>
    <a:custClr name="PW Yellow">
      <a:srgbClr val="F2CD00"/>
    </a:custClr>
    <a:custClr name="PW Gold">
      <a:srgbClr val="A89968"/>
    </a:custClr>
    <a:custClr name="PW Purple">
      <a:srgbClr val="994878"/>
    </a:custClr>
    <a:custClr>
      <a:srgbClr val="E0A526"/>
    </a:custClr>
    <a:custClr>
      <a:srgbClr val="5B618F"/>
    </a:custClr>
    <a:custClr>
      <a:srgbClr val="34B78F"/>
    </a:custClr>
    <a:custClr>
      <a:srgbClr val="DA291C"/>
    </a:custClr>
  </a:custClr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PW_PowerPoint_16x9_Jan2019</Template>
  <TotalTime>0</TotalTime>
  <Words>1078</Words>
  <Application>Microsoft Office PowerPoint</Application>
  <PresentationFormat>On-screen Show (16:9)</PresentationFormat>
  <Paragraphs>186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PW</vt:lpstr>
      <vt:lpstr>Guide de discussion en équipe au sujet de notre engagement</vt:lpstr>
      <vt:lpstr>Ordre du jour de  la séance de travail</vt:lpstr>
      <vt:lpstr>Une transformation culturelle</vt:lpstr>
      <vt:lpstr>Comment nous sommes arrivés ici</vt:lpstr>
      <vt:lpstr>Notre engagement</vt:lpstr>
      <vt:lpstr>But</vt:lpstr>
      <vt:lpstr>PowerPoint Presentation</vt:lpstr>
      <vt:lpstr>PowerPoint Presentation</vt:lpstr>
      <vt:lpstr>PowerPoint Presentation</vt:lpstr>
      <vt:lpstr>PowerPoint Presentation</vt:lpstr>
      <vt:lpstr>Donner vie aux comportements</vt:lpstr>
      <vt:lpstr>À VENIR</vt:lpstr>
      <vt:lpstr>Questions ou commentaires?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IS  ARIAL NARROW 28PT, ALL CAPS,  THREE LINES MAX</dc:title>
  <dc:creator>Strader, Samantha</dc:creator>
  <cp:keywords>Non Technical</cp:keywords>
  <cp:lastModifiedBy>Joseph Addonizio</cp:lastModifiedBy>
  <cp:revision>126</cp:revision>
  <cp:lastPrinted>2019-03-05T19:04:25Z</cp:lastPrinted>
  <dcterms:created xsi:type="dcterms:W3CDTF">2019-01-28T15:56:27Z</dcterms:created>
  <dcterms:modified xsi:type="dcterms:W3CDTF">2019-04-17T19:57:48Z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9a859cec-f2e4-442a-881e-4adac8448a36</vt:lpwstr>
  </property>
  <property fmtid="{D5CDD505-2E9C-101B-9397-08002B2CF9AE}" pid="3" name="UTCTechnicalData">
    <vt:lpwstr>No</vt:lpwstr>
  </property>
  <property fmtid="{D5CDD505-2E9C-101B-9397-08002B2CF9AE}" pid="4" name="UTCTechnicalDataKeyword">
    <vt:lpwstr>Non Technical</vt:lpwstr>
  </property>
</Properties>
</file>